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colors8.xml" ContentType="application/vnd.openxmlformats-officedocument.drawingml.diagramColors+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diagrams/drawing9.xml" ContentType="application/vnd.ms-office.drawingml.diagramDrawing+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diagrams/layout8.xml" ContentType="application/vnd.openxmlformats-officedocument.drawingml.diagramLayout+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diagrams/data9.xml" ContentType="application/vnd.openxmlformats-officedocument.drawingml.diagramData+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notesMasterIdLst>
    <p:notesMasterId r:id="rId58"/>
  </p:notesMasterIdLst>
  <p:handoutMasterIdLst>
    <p:handoutMasterId r:id="rId59"/>
  </p:handoutMasterIdLst>
  <p:sldIdLst>
    <p:sldId id="395" r:id="rId2"/>
    <p:sldId id="396" r:id="rId3"/>
    <p:sldId id="366" r:id="rId4"/>
    <p:sldId id="400" r:id="rId5"/>
    <p:sldId id="399" r:id="rId6"/>
    <p:sldId id="402" r:id="rId7"/>
    <p:sldId id="368" r:id="rId8"/>
    <p:sldId id="355" r:id="rId9"/>
    <p:sldId id="401" r:id="rId10"/>
    <p:sldId id="356" r:id="rId11"/>
    <p:sldId id="357" r:id="rId12"/>
    <p:sldId id="358" r:id="rId13"/>
    <p:sldId id="373" r:id="rId14"/>
    <p:sldId id="359" r:id="rId15"/>
    <p:sldId id="360" r:id="rId16"/>
    <p:sldId id="350" r:id="rId17"/>
    <p:sldId id="349" r:id="rId18"/>
    <p:sldId id="336" r:id="rId19"/>
    <p:sldId id="394" r:id="rId20"/>
    <p:sldId id="397" r:id="rId21"/>
    <p:sldId id="398" r:id="rId22"/>
    <p:sldId id="387" r:id="rId23"/>
    <p:sldId id="345" r:id="rId24"/>
    <p:sldId id="346" r:id="rId25"/>
    <p:sldId id="338" r:id="rId26"/>
    <p:sldId id="339" r:id="rId27"/>
    <p:sldId id="347" r:id="rId28"/>
    <p:sldId id="362" r:id="rId29"/>
    <p:sldId id="363" r:id="rId30"/>
    <p:sldId id="369" r:id="rId31"/>
    <p:sldId id="364" r:id="rId32"/>
    <p:sldId id="365" r:id="rId33"/>
    <p:sldId id="370" r:id="rId34"/>
    <p:sldId id="371" r:id="rId35"/>
    <p:sldId id="372" r:id="rId36"/>
    <p:sldId id="348" r:id="rId37"/>
    <p:sldId id="332" r:id="rId38"/>
    <p:sldId id="374" r:id="rId39"/>
    <p:sldId id="312" r:id="rId40"/>
    <p:sldId id="334" r:id="rId41"/>
    <p:sldId id="385" r:id="rId42"/>
    <p:sldId id="330" r:id="rId43"/>
    <p:sldId id="291" r:id="rId44"/>
    <p:sldId id="292" r:id="rId45"/>
    <p:sldId id="354" r:id="rId46"/>
    <p:sldId id="379" r:id="rId47"/>
    <p:sldId id="382" r:id="rId48"/>
    <p:sldId id="376" r:id="rId49"/>
    <p:sldId id="384" r:id="rId50"/>
    <p:sldId id="383" r:id="rId51"/>
    <p:sldId id="388" r:id="rId52"/>
    <p:sldId id="390" r:id="rId53"/>
    <p:sldId id="391" r:id="rId54"/>
    <p:sldId id="392" r:id="rId55"/>
    <p:sldId id="393" r:id="rId56"/>
    <p:sldId id="386" r:id="rId57"/>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CC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0860" autoAdjust="0"/>
  </p:normalViewPr>
  <p:slideViewPr>
    <p:cSldViewPr>
      <p:cViewPr>
        <p:scale>
          <a:sx n="75" d="100"/>
          <a:sy n="75" d="100"/>
        </p:scale>
        <p:origin x="-123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934" y="-96"/>
      </p:cViewPr>
      <p:guideLst>
        <p:guide orient="horz" pos="3224"/>
        <p:guide pos="2236"/>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E67780-D5C7-4A0C-98C6-D96D87402E86}" type="doc">
      <dgm:prSet loTypeId="urn:microsoft.com/office/officeart/2005/8/layout/vList6" loCatId="list" qsTypeId="urn:microsoft.com/office/officeart/2005/8/quickstyle/simple5" qsCatId="simple" csTypeId="urn:microsoft.com/office/officeart/2005/8/colors/accent1_2" csCatId="accent1" phldr="1"/>
      <dgm:spPr/>
      <dgm:t>
        <a:bodyPr/>
        <a:lstStyle/>
        <a:p>
          <a:endParaRPr lang="en-US"/>
        </a:p>
      </dgm:t>
    </dgm:pt>
    <dgm:pt modelId="{9DB93004-4331-4E2C-89FA-BBB754FD6CB4}">
      <dgm:prSet/>
      <dgm:spPr/>
      <dgm:t>
        <a:bodyPr/>
        <a:lstStyle/>
        <a:p>
          <a:pPr rtl="0"/>
          <a:r>
            <a:rPr lang="en-US" b="0" dirty="0" smtClean="0"/>
            <a:t>Can exist in various forms</a:t>
          </a:r>
          <a:endParaRPr lang="en-US" b="0" dirty="0"/>
        </a:p>
      </dgm:t>
    </dgm:pt>
    <dgm:pt modelId="{7FD22ABE-AE71-4291-A3A5-C152FF42CE2C}" type="parTrans" cxnId="{F9DB5025-8950-4CA2-ABCB-37948125D84F}">
      <dgm:prSet/>
      <dgm:spPr/>
      <dgm:t>
        <a:bodyPr/>
        <a:lstStyle/>
        <a:p>
          <a:endParaRPr lang="en-US"/>
        </a:p>
      </dgm:t>
    </dgm:pt>
    <dgm:pt modelId="{14300BE9-C290-472E-B711-A9646A796AC6}" type="sibTrans" cxnId="{F9DB5025-8950-4CA2-ABCB-37948125D84F}">
      <dgm:prSet/>
      <dgm:spPr/>
      <dgm:t>
        <a:bodyPr/>
        <a:lstStyle/>
        <a:p>
          <a:endParaRPr lang="en-US"/>
        </a:p>
      </dgm:t>
    </dgm:pt>
    <dgm:pt modelId="{E8B291E2-29A2-49ED-9307-DE6A0024D3AC}">
      <dgm:prSet custT="1"/>
      <dgm:spPr/>
      <dgm:t>
        <a:bodyPr/>
        <a:lstStyle/>
        <a:p>
          <a:pPr rtl="0"/>
          <a:r>
            <a:rPr lang="en-US" sz="1600" b="1" dirty="0" smtClean="0"/>
            <a:t>Printed or written on paper</a:t>
          </a:r>
          <a:endParaRPr lang="en-US" sz="1600" b="1" dirty="0"/>
        </a:p>
      </dgm:t>
    </dgm:pt>
    <dgm:pt modelId="{FDA69889-781A-4C68-92B3-A7A55E9F3143}" type="parTrans" cxnId="{10CDA666-60FC-4CC7-97D3-7641ABEF6490}">
      <dgm:prSet/>
      <dgm:spPr/>
      <dgm:t>
        <a:bodyPr/>
        <a:lstStyle/>
        <a:p>
          <a:endParaRPr lang="en-US"/>
        </a:p>
      </dgm:t>
    </dgm:pt>
    <dgm:pt modelId="{F421E02A-DE4C-4199-8D5B-95BB41D1D24D}" type="sibTrans" cxnId="{10CDA666-60FC-4CC7-97D3-7641ABEF6490}">
      <dgm:prSet/>
      <dgm:spPr/>
      <dgm:t>
        <a:bodyPr/>
        <a:lstStyle/>
        <a:p>
          <a:endParaRPr lang="en-US"/>
        </a:p>
      </dgm:t>
    </dgm:pt>
    <dgm:pt modelId="{03874350-B7FD-4314-BA42-557E82B1A878}">
      <dgm:prSet custT="1"/>
      <dgm:spPr/>
      <dgm:t>
        <a:bodyPr/>
        <a:lstStyle/>
        <a:p>
          <a:pPr rtl="0"/>
          <a:r>
            <a:rPr lang="en-US" sz="1600" b="1" dirty="0" smtClean="0"/>
            <a:t>Stored electronically</a:t>
          </a:r>
          <a:endParaRPr lang="en-US" sz="1600" b="1" dirty="0"/>
        </a:p>
      </dgm:t>
    </dgm:pt>
    <dgm:pt modelId="{72CBB7E8-694B-4B2C-B00C-AFC9CA254600}" type="parTrans" cxnId="{8528EAF3-2CF1-4C19-B12E-7ADE7A40DC20}">
      <dgm:prSet/>
      <dgm:spPr/>
      <dgm:t>
        <a:bodyPr/>
        <a:lstStyle/>
        <a:p>
          <a:endParaRPr lang="en-US"/>
        </a:p>
      </dgm:t>
    </dgm:pt>
    <dgm:pt modelId="{31A4A676-19F4-4F65-BAA3-75E5B02E8837}" type="sibTrans" cxnId="{8528EAF3-2CF1-4C19-B12E-7ADE7A40DC20}">
      <dgm:prSet/>
      <dgm:spPr/>
      <dgm:t>
        <a:bodyPr/>
        <a:lstStyle/>
        <a:p>
          <a:endParaRPr lang="en-US"/>
        </a:p>
      </dgm:t>
    </dgm:pt>
    <dgm:pt modelId="{2E2D757E-2056-4A53-8BBD-4461EB876058}">
      <dgm:prSet custT="1"/>
      <dgm:spPr/>
      <dgm:t>
        <a:bodyPr/>
        <a:lstStyle/>
        <a:p>
          <a:pPr rtl="0"/>
          <a:r>
            <a:rPr lang="en-US" sz="1600" b="1" dirty="0" smtClean="0"/>
            <a:t>Transmitted by post or using electronics means</a:t>
          </a:r>
          <a:endParaRPr lang="en-US" sz="1600" b="1" dirty="0"/>
        </a:p>
      </dgm:t>
    </dgm:pt>
    <dgm:pt modelId="{D09B3FDD-C800-48D1-94D9-79720ABC8EAE}" type="parTrans" cxnId="{D56DFC1D-7128-4C68-B3F3-6D0260052E2E}">
      <dgm:prSet/>
      <dgm:spPr/>
      <dgm:t>
        <a:bodyPr/>
        <a:lstStyle/>
        <a:p>
          <a:endParaRPr lang="en-US"/>
        </a:p>
      </dgm:t>
    </dgm:pt>
    <dgm:pt modelId="{66F4D0DB-8D71-4514-AE7E-8AC2A4423B2A}" type="sibTrans" cxnId="{D56DFC1D-7128-4C68-B3F3-6D0260052E2E}">
      <dgm:prSet/>
      <dgm:spPr/>
      <dgm:t>
        <a:bodyPr/>
        <a:lstStyle/>
        <a:p>
          <a:endParaRPr lang="en-US"/>
        </a:p>
      </dgm:t>
    </dgm:pt>
    <dgm:pt modelId="{127F2E59-6CC0-424F-BD5B-BC058D1DF2AF}">
      <dgm:prSet custT="1"/>
      <dgm:spPr/>
      <dgm:t>
        <a:bodyPr/>
        <a:lstStyle/>
        <a:p>
          <a:pPr rtl="0"/>
          <a:r>
            <a:rPr lang="en-US" sz="1600" b="1" dirty="0" smtClean="0"/>
            <a:t>Shown on corporate videos</a:t>
          </a:r>
          <a:endParaRPr lang="en-US" sz="1600" b="1" dirty="0"/>
        </a:p>
      </dgm:t>
    </dgm:pt>
    <dgm:pt modelId="{32DC7968-F23F-407A-81BC-880D2A60678D}" type="parTrans" cxnId="{6C23A1E4-A561-4B44-B572-81D07E3A7A3A}">
      <dgm:prSet/>
      <dgm:spPr/>
      <dgm:t>
        <a:bodyPr/>
        <a:lstStyle/>
        <a:p>
          <a:endParaRPr lang="en-US"/>
        </a:p>
      </dgm:t>
    </dgm:pt>
    <dgm:pt modelId="{9383E86C-4456-43F7-BD38-D63A2660042D}" type="sibTrans" cxnId="{6C23A1E4-A561-4B44-B572-81D07E3A7A3A}">
      <dgm:prSet/>
      <dgm:spPr/>
      <dgm:t>
        <a:bodyPr/>
        <a:lstStyle/>
        <a:p>
          <a:endParaRPr lang="en-US"/>
        </a:p>
      </dgm:t>
    </dgm:pt>
    <dgm:pt modelId="{35E6FE4F-D764-4F40-A1AB-5E37FE110B1F}">
      <dgm:prSet custT="1"/>
      <dgm:spPr/>
      <dgm:t>
        <a:bodyPr/>
        <a:lstStyle/>
        <a:p>
          <a:pPr rtl="0"/>
          <a:r>
            <a:rPr lang="en-US" sz="1600" b="1" dirty="0" smtClean="0"/>
            <a:t>Displayed / published on web</a:t>
          </a:r>
          <a:endParaRPr lang="en-US" sz="1600" b="1" dirty="0"/>
        </a:p>
      </dgm:t>
    </dgm:pt>
    <dgm:pt modelId="{F15D65A0-5EC4-44FE-8C12-71595AA518E0}" type="parTrans" cxnId="{406BBCB8-886A-488B-A54E-084D0E29286C}">
      <dgm:prSet/>
      <dgm:spPr/>
      <dgm:t>
        <a:bodyPr/>
        <a:lstStyle/>
        <a:p>
          <a:endParaRPr lang="en-US"/>
        </a:p>
      </dgm:t>
    </dgm:pt>
    <dgm:pt modelId="{9D96EF74-1D28-4E2F-B7D7-C0F510B333D5}" type="sibTrans" cxnId="{406BBCB8-886A-488B-A54E-084D0E29286C}">
      <dgm:prSet/>
      <dgm:spPr/>
      <dgm:t>
        <a:bodyPr/>
        <a:lstStyle/>
        <a:p>
          <a:endParaRPr lang="en-US"/>
        </a:p>
      </dgm:t>
    </dgm:pt>
    <dgm:pt modelId="{FD50D04B-9743-4CF4-AF76-8D3726234E22}">
      <dgm:prSet custT="1"/>
      <dgm:spPr/>
      <dgm:t>
        <a:bodyPr/>
        <a:lstStyle/>
        <a:p>
          <a:pPr rtl="0"/>
          <a:r>
            <a:rPr lang="en-US" sz="1600" b="1" dirty="0" smtClean="0"/>
            <a:t>Verbal – spoken in conversations</a:t>
          </a:r>
          <a:endParaRPr lang="en-US" sz="1600" b="1" dirty="0"/>
        </a:p>
      </dgm:t>
    </dgm:pt>
    <dgm:pt modelId="{DAF79343-0FFE-41A2-AB12-67A6818362BC}" type="parTrans" cxnId="{A551D753-99B8-44E7-895D-BB39A0081500}">
      <dgm:prSet/>
      <dgm:spPr/>
      <dgm:t>
        <a:bodyPr/>
        <a:lstStyle/>
        <a:p>
          <a:endParaRPr lang="en-US"/>
        </a:p>
      </dgm:t>
    </dgm:pt>
    <dgm:pt modelId="{F0BCD773-AC5D-4A95-A2E6-AF4111F67D5B}" type="sibTrans" cxnId="{A551D753-99B8-44E7-895D-BB39A0081500}">
      <dgm:prSet/>
      <dgm:spPr/>
      <dgm:t>
        <a:bodyPr/>
        <a:lstStyle/>
        <a:p>
          <a:endParaRPr lang="en-US"/>
        </a:p>
      </dgm:t>
    </dgm:pt>
    <dgm:pt modelId="{64E0F155-CB5C-4EC0-A6D4-AF516CA0B4D5}" type="pres">
      <dgm:prSet presAssocID="{34E67780-D5C7-4A0C-98C6-D96D87402E86}" presName="Name0" presStyleCnt="0">
        <dgm:presLayoutVars>
          <dgm:dir/>
          <dgm:animLvl val="lvl"/>
          <dgm:resizeHandles/>
        </dgm:presLayoutVars>
      </dgm:prSet>
      <dgm:spPr/>
      <dgm:t>
        <a:bodyPr/>
        <a:lstStyle/>
        <a:p>
          <a:endParaRPr lang="en-US"/>
        </a:p>
      </dgm:t>
    </dgm:pt>
    <dgm:pt modelId="{200A3C4D-6303-4C54-BEDE-624E89DA4C8E}" type="pres">
      <dgm:prSet presAssocID="{9DB93004-4331-4E2C-89FA-BBB754FD6CB4}" presName="linNode" presStyleCnt="0"/>
      <dgm:spPr/>
      <dgm:t>
        <a:bodyPr/>
        <a:lstStyle/>
        <a:p>
          <a:endParaRPr lang="en-US"/>
        </a:p>
      </dgm:t>
    </dgm:pt>
    <dgm:pt modelId="{80CA18F3-17ED-4F7D-9F13-523D1B109FD7}" type="pres">
      <dgm:prSet presAssocID="{9DB93004-4331-4E2C-89FA-BBB754FD6CB4}" presName="parentShp" presStyleLbl="node1" presStyleIdx="0" presStyleCnt="1">
        <dgm:presLayoutVars>
          <dgm:bulletEnabled val="1"/>
        </dgm:presLayoutVars>
      </dgm:prSet>
      <dgm:spPr/>
      <dgm:t>
        <a:bodyPr/>
        <a:lstStyle/>
        <a:p>
          <a:endParaRPr lang="en-US"/>
        </a:p>
      </dgm:t>
    </dgm:pt>
    <dgm:pt modelId="{219E443F-34D0-4C31-85EE-D23F5BC078A2}" type="pres">
      <dgm:prSet presAssocID="{9DB93004-4331-4E2C-89FA-BBB754FD6CB4}" presName="childShp" presStyleLbl="bgAccFollowNode1" presStyleIdx="0" presStyleCnt="1">
        <dgm:presLayoutVars>
          <dgm:bulletEnabled val="1"/>
        </dgm:presLayoutVars>
      </dgm:prSet>
      <dgm:spPr/>
      <dgm:t>
        <a:bodyPr/>
        <a:lstStyle/>
        <a:p>
          <a:endParaRPr lang="en-US"/>
        </a:p>
      </dgm:t>
    </dgm:pt>
  </dgm:ptLst>
  <dgm:cxnLst>
    <dgm:cxn modelId="{F9DB5025-8950-4CA2-ABCB-37948125D84F}" srcId="{34E67780-D5C7-4A0C-98C6-D96D87402E86}" destId="{9DB93004-4331-4E2C-89FA-BBB754FD6CB4}" srcOrd="0" destOrd="0" parTransId="{7FD22ABE-AE71-4291-A3A5-C152FF42CE2C}" sibTransId="{14300BE9-C290-472E-B711-A9646A796AC6}"/>
    <dgm:cxn modelId="{A551D753-99B8-44E7-895D-BB39A0081500}" srcId="{9DB93004-4331-4E2C-89FA-BBB754FD6CB4}" destId="{FD50D04B-9743-4CF4-AF76-8D3726234E22}" srcOrd="5" destOrd="0" parTransId="{DAF79343-0FFE-41A2-AB12-67A6818362BC}" sibTransId="{F0BCD773-AC5D-4A95-A2E6-AF4111F67D5B}"/>
    <dgm:cxn modelId="{10CDA666-60FC-4CC7-97D3-7641ABEF6490}" srcId="{9DB93004-4331-4E2C-89FA-BBB754FD6CB4}" destId="{E8B291E2-29A2-49ED-9307-DE6A0024D3AC}" srcOrd="0" destOrd="0" parTransId="{FDA69889-781A-4C68-92B3-A7A55E9F3143}" sibTransId="{F421E02A-DE4C-4199-8D5B-95BB41D1D24D}"/>
    <dgm:cxn modelId="{69262B37-8445-45CE-AF05-E1E2AB330D8B}" type="presOf" srcId="{E8B291E2-29A2-49ED-9307-DE6A0024D3AC}" destId="{219E443F-34D0-4C31-85EE-D23F5BC078A2}" srcOrd="0" destOrd="0" presId="urn:microsoft.com/office/officeart/2005/8/layout/vList6"/>
    <dgm:cxn modelId="{9286D0EA-05F5-4217-A404-75A59B7EDED2}" type="presOf" srcId="{34E67780-D5C7-4A0C-98C6-D96D87402E86}" destId="{64E0F155-CB5C-4EC0-A6D4-AF516CA0B4D5}" srcOrd="0" destOrd="0" presId="urn:microsoft.com/office/officeart/2005/8/layout/vList6"/>
    <dgm:cxn modelId="{F0495417-C8C2-4B3A-8034-F0D8204641E5}" type="presOf" srcId="{2E2D757E-2056-4A53-8BBD-4461EB876058}" destId="{219E443F-34D0-4C31-85EE-D23F5BC078A2}" srcOrd="0" destOrd="2" presId="urn:microsoft.com/office/officeart/2005/8/layout/vList6"/>
    <dgm:cxn modelId="{41F9A268-AF33-4A2C-B300-AA0FB8F21983}" type="presOf" srcId="{03874350-B7FD-4314-BA42-557E82B1A878}" destId="{219E443F-34D0-4C31-85EE-D23F5BC078A2}" srcOrd="0" destOrd="1" presId="urn:microsoft.com/office/officeart/2005/8/layout/vList6"/>
    <dgm:cxn modelId="{6C23A1E4-A561-4B44-B572-81D07E3A7A3A}" srcId="{9DB93004-4331-4E2C-89FA-BBB754FD6CB4}" destId="{127F2E59-6CC0-424F-BD5B-BC058D1DF2AF}" srcOrd="3" destOrd="0" parTransId="{32DC7968-F23F-407A-81BC-880D2A60678D}" sibTransId="{9383E86C-4456-43F7-BD38-D63A2660042D}"/>
    <dgm:cxn modelId="{BC53FF74-198B-474D-AB95-7F73F63F0FE5}" type="presOf" srcId="{9DB93004-4331-4E2C-89FA-BBB754FD6CB4}" destId="{80CA18F3-17ED-4F7D-9F13-523D1B109FD7}" srcOrd="0" destOrd="0" presId="urn:microsoft.com/office/officeart/2005/8/layout/vList6"/>
    <dgm:cxn modelId="{406BBCB8-886A-488B-A54E-084D0E29286C}" srcId="{9DB93004-4331-4E2C-89FA-BBB754FD6CB4}" destId="{35E6FE4F-D764-4F40-A1AB-5E37FE110B1F}" srcOrd="4" destOrd="0" parTransId="{F15D65A0-5EC4-44FE-8C12-71595AA518E0}" sibTransId="{9D96EF74-1D28-4E2F-B7D7-C0F510B333D5}"/>
    <dgm:cxn modelId="{2D9A543A-65E6-48CE-9CD1-EC59DFCAA957}" type="presOf" srcId="{FD50D04B-9743-4CF4-AF76-8D3726234E22}" destId="{219E443F-34D0-4C31-85EE-D23F5BC078A2}" srcOrd="0" destOrd="5" presId="urn:microsoft.com/office/officeart/2005/8/layout/vList6"/>
    <dgm:cxn modelId="{B59D3260-31DC-4203-BBC1-9ABA6A5CEA14}" type="presOf" srcId="{127F2E59-6CC0-424F-BD5B-BC058D1DF2AF}" destId="{219E443F-34D0-4C31-85EE-D23F5BC078A2}" srcOrd="0" destOrd="3" presId="urn:microsoft.com/office/officeart/2005/8/layout/vList6"/>
    <dgm:cxn modelId="{D56DFC1D-7128-4C68-B3F3-6D0260052E2E}" srcId="{9DB93004-4331-4E2C-89FA-BBB754FD6CB4}" destId="{2E2D757E-2056-4A53-8BBD-4461EB876058}" srcOrd="2" destOrd="0" parTransId="{D09B3FDD-C800-48D1-94D9-79720ABC8EAE}" sibTransId="{66F4D0DB-8D71-4514-AE7E-8AC2A4423B2A}"/>
    <dgm:cxn modelId="{8528EAF3-2CF1-4C19-B12E-7ADE7A40DC20}" srcId="{9DB93004-4331-4E2C-89FA-BBB754FD6CB4}" destId="{03874350-B7FD-4314-BA42-557E82B1A878}" srcOrd="1" destOrd="0" parTransId="{72CBB7E8-694B-4B2C-B00C-AFC9CA254600}" sibTransId="{31A4A676-19F4-4F65-BAA3-75E5B02E8837}"/>
    <dgm:cxn modelId="{2666AE3E-DFEB-40EC-BAA6-2F1384C1CA58}" type="presOf" srcId="{35E6FE4F-D764-4F40-A1AB-5E37FE110B1F}" destId="{219E443F-34D0-4C31-85EE-D23F5BC078A2}" srcOrd="0" destOrd="4" presId="urn:microsoft.com/office/officeart/2005/8/layout/vList6"/>
    <dgm:cxn modelId="{510A345A-BED4-42F1-AF5C-EBF16A99FFEA}" type="presParOf" srcId="{64E0F155-CB5C-4EC0-A6D4-AF516CA0B4D5}" destId="{200A3C4D-6303-4C54-BEDE-624E89DA4C8E}" srcOrd="0" destOrd="0" presId="urn:microsoft.com/office/officeart/2005/8/layout/vList6"/>
    <dgm:cxn modelId="{99970BDB-11C3-4861-97BC-2D789124EA20}" type="presParOf" srcId="{200A3C4D-6303-4C54-BEDE-624E89DA4C8E}" destId="{80CA18F3-17ED-4F7D-9F13-523D1B109FD7}" srcOrd="0" destOrd="0" presId="urn:microsoft.com/office/officeart/2005/8/layout/vList6"/>
    <dgm:cxn modelId="{3E48C8A0-FED5-4169-8AA4-CD7C27159133}" type="presParOf" srcId="{200A3C4D-6303-4C54-BEDE-624E89DA4C8E}" destId="{219E443F-34D0-4C31-85EE-D23F5BC078A2}" srcOrd="1" destOrd="0" presId="urn:microsoft.com/office/officeart/2005/8/layout/vList6"/>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F3052E-7FCD-4EAA-90EC-E937CC8229C0}" type="doc">
      <dgm:prSet loTypeId="urn:microsoft.com/office/officeart/2005/8/layout/radial3" loCatId="relationship" qsTypeId="urn:microsoft.com/office/officeart/2005/8/quickstyle/simple5" qsCatId="simple" csTypeId="urn:microsoft.com/office/officeart/2005/8/colors/accent6_1" csCatId="accent6" phldr="1"/>
      <dgm:spPr/>
      <dgm:t>
        <a:bodyPr/>
        <a:lstStyle/>
        <a:p>
          <a:endParaRPr lang="en-US"/>
        </a:p>
      </dgm:t>
    </dgm:pt>
    <dgm:pt modelId="{3BBA5F0E-FE18-4297-B384-0B5F1E17B1B9}">
      <dgm:prSet custT="1"/>
      <dgm:spPr/>
      <dgm:t>
        <a:bodyPr/>
        <a:lstStyle/>
        <a:p>
          <a:pPr rtl="0"/>
          <a:r>
            <a:rPr lang="en-US" sz="1050" b="1" dirty="0" smtClean="0"/>
            <a:t>Personalized Information </a:t>
          </a:r>
          <a:endParaRPr lang="en-US" sz="1050" b="1" dirty="0"/>
        </a:p>
      </dgm:t>
    </dgm:pt>
    <dgm:pt modelId="{EC41910E-464A-4FC8-9C79-6FAA5405651A}">
      <dgm:prSet custT="1"/>
      <dgm:spPr/>
      <dgm:t>
        <a:bodyPr/>
        <a:lstStyle/>
        <a:p>
          <a:pPr rtl="0"/>
          <a:r>
            <a:rPr lang="en-US" sz="1050" b="1" dirty="0" smtClean="0"/>
            <a:t>Business Information </a:t>
          </a:r>
          <a:endParaRPr lang="en-US" sz="1050" b="1" dirty="0"/>
        </a:p>
      </dgm:t>
    </dgm:pt>
    <dgm:pt modelId="{454C9EAD-0E16-4F98-BDBE-886B5DF2B853}">
      <dgm:prSet custT="1"/>
      <dgm:spPr/>
      <dgm:t>
        <a:bodyPr/>
        <a:lstStyle/>
        <a:p>
          <a:pPr rtl="0"/>
          <a:r>
            <a:rPr lang="en-US" sz="1050" b="1" dirty="0" smtClean="0"/>
            <a:t>Feedback and Opinions  </a:t>
          </a:r>
          <a:endParaRPr lang="en-US" sz="1050" b="1" dirty="0"/>
        </a:p>
      </dgm:t>
    </dgm:pt>
    <dgm:pt modelId="{EF2A59D9-9C63-41AC-89A5-28DBE7B748F2}">
      <dgm:prSet custT="1"/>
      <dgm:spPr/>
      <dgm:t>
        <a:bodyPr/>
        <a:lstStyle/>
        <a:p>
          <a:pPr rtl="0"/>
          <a:r>
            <a:rPr lang="en-US" sz="1050" b="1" dirty="0" smtClean="0"/>
            <a:t>Comparative Data  </a:t>
          </a:r>
          <a:endParaRPr lang="en-US" sz="1050" b="1" dirty="0"/>
        </a:p>
      </dgm:t>
    </dgm:pt>
    <dgm:pt modelId="{75AF142D-64E2-4B87-903C-90907A5148B2}">
      <dgm:prSet custT="1"/>
      <dgm:spPr/>
      <dgm:t>
        <a:bodyPr/>
        <a:lstStyle/>
        <a:p>
          <a:pPr rtl="0"/>
          <a:r>
            <a:rPr lang="en-US" sz="1050" b="1" dirty="0" smtClean="0"/>
            <a:t>Critical Information  </a:t>
          </a:r>
          <a:endParaRPr lang="en-US" sz="1050" b="1" dirty="0"/>
        </a:p>
      </dgm:t>
    </dgm:pt>
    <dgm:pt modelId="{9AA51FB6-C27D-42E7-8F8D-8F5781AC0137}">
      <dgm:prSet custT="1"/>
      <dgm:spPr/>
      <dgm:t>
        <a:bodyPr/>
        <a:lstStyle/>
        <a:p>
          <a:pPr rtl="0"/>
          <a:r>
            <a:rPr lang="en-US" sz="1050" b="1" dirty="0" smtClean="0"/>
            <a:t>Public Information </a:t>
          </a:r>
          <a:endParaRPr lang="en-US" sz="1050" b="1" dirty="0"/>
        </a:p>
      </dgm:t>
    </dgm:pt>
    <dgm:pt modelId="{982B1093-46D1-46DE-8415-04C49DB384F7}" type="sibTrans" cxnId="{EED675BE-A73C-4647-92C3-E26E74F27C76}">
      <dgm:prSet/>
      <dgm:spPr/>
      <dgm:t>
        <a:bodyPr/>
        <a:lstStyle/>
        <a:p>
          <a:endParaRPr lang="en-US"/>
        </a:p>
      </dgm:t>
    </dgm:pt>
    <dgm:pt modelId="{846E9229-7C7A-4A51-B010-03226EF87D16}" type="parTrans" cxnId="{EED675BE-A73C-4647-92C3-E26E74F27C76}">
      <dgm:prSet/>
      <dgm:spPr/>
      <dgm:t>
        <a:bodyPr/>
        <a:lstStyle/>
        <a:p>
          <a:endParaRPr lang="en-US"/>
        </a:p>
      </dgm:t>
    </dgm:pt>
    <dgm:pt modelId="{F745F7B9-2000-4879-92EC-86E0554DD4E0}" type="sibTrans" cxnId="{17ACB669-2124-45E0-8A6B-44CE82E70BBD}">
      <dgm:prSet/>
      <dgm:spPr/>
      <dgm:t>
        <a:bodyPr/>
        <a:lstStyle/>
        <a:p>
          <a:endParaRPr lang="en-US"/>
        </a:p>
      </dgm:t>
    </dgm:pt>
    <dgm:pt modelId="{5283AB8B-C887-4B69-8637-3FF8392C82BB}" type="parTrans" cxnId="{17ACB669-2124-45E0-8A6B-44CE82E70BBD}">
      <dgm:prSet/>
      <dgm:spPr/>
      <dgm:t>
        <a:bodyPr/>
        <a:lstStyle/>
        <a:p>
          <a:endParaRPr lang="en-US"/>
        </a:p>
      </dgm:t>
    </dgm:pt>
    <dgm:pt modelId="{2BD71376-7D3A-46DA-97E6-6CFE55436E0E}" type="sibTrans" cxnId="{C2692999-5F68-484B-BD6B-7675B5068446}">
      <dgm:prSet/>
      <dgm:spPr/>
      <dgm:t>
        <a:bodyPr/>
        <a:lstStyle/>
        <a:p>
          <a:endParaRPr lang="en-US"/>
        </a:p>
      </dgm:t>
    </dgm:pt>
    <dgm:pt modelId="{746B7299-53FE-4E3E-A71E-EA2C2CBB8C51}" type="parTrans" cxnId="{C2692999-5F68-484B-BD6B-7675B5068446}">
      <dgm:prSet/>
      <dgm:spPr/>
      <dgm:t>
        <a:bodyPr/>
        <a:lstStyle/>
        <a:p>
          <a:endParaRPr lang="en-US"/>
        </a:p>
      </dgm:t>
    </dgm:pt>
    <dgm:pt modelId="{ABEE2C5D-EBCD-461D-AF53-EDB6B063FFF1}" type="sibTrans" cxnId="{378C38E9-05E8-4C06-A891-8FED4643D8CC}">
      <dgm:prSet/>
      <dgm:spPr/>
      <dgm:t>
        <a:bodyPr/>
        <a:lstStyle/>
        <a:p>
          <a:endParaRPr lang="en-US"/>
        </a:p>
      </dgm:t>
    </dgm:pt>
    <dgm:pt modelId="{AA9C2B93-4BBE-4037-84ED-646E631D394D}" type="parTrans" cxnId="{378C38E9-05E8-4C06-A891-8FED4643D8CC}">
      <dgm:prSet/>
      <dgm:spPr/>
      <dgm:t>
        <a:bodyPr/>
        <a:lstStyle/>
        <a:p>
          <a:endParaRPr lang="en-US"/>
        </a:p>
      </dgm:t>
    </dgm:pt>
    <dgm:pt modelId="{F38E3169-0917-4A40-9291-37ABF4223550}" type="sibTrans" cxnId="{11AC7A05-0F31-4661-A979-9B97E4B8F150}">
      <dgm:prSet/>
      <dgm:spPr/>
      <dgm:t>
        <a:bodyPr/>
        <a:lstStyle/>
        <a:p>
          <a:endParaRPr lang="en-US"/>
        </a:p>
      </dgm:t>
    </dgm:pt>
    <dgm:pt modelId="{C3323EE4-51DD-4B70-87FD-999FC9382C4A}" type="parTrans" cxnId="{11AC7A05-0F31-4661-A979-9B97E4B8F150}">
      <dgm:prSet/>
      <dgm:spPr/>
      <dgm:t>
        <a:bodyPr/>
        <a:lstStyle/>
        <a:p>
          <a:endParaRPr lang="en-US"/>
        </a:p>
      </dgm:t>
    </dgm:pt>
    <dgm:pt modelId="{599317B9-3206-4E06-AC29-D718B1B2D4B0}" type="sibTrans" cxnId="{E74B61D9-7216-4B1C-8DB6-A98159248B30}">
      <dgm:prSet/>
      <dgm:spPr/>
      <dgm:t>
        <a:bodyPr/>
        <a:lstStyle/>
        <a:p>
          <a:endParaRPr lang="en-US"/>
        </a:p>
      </dgm:t>
    </dgm:pt>
    <dgm:pt modelId="{DF25D76D-4F61-4161-A723-07C446CA8502}" type="parTrans" cxnId="{E74B61D9-7216-4B1C-8DB6-A98159248B30}">
      <dgm:prSet/>
      <dgm:spPr/>
      <dgm:t>
        <a:bodyPr/>
        <a:lstStyle/>
        <a:p>
          <a:endParaRPr lang="en-US"/>
        </a:p>
      </dgm:t>
    </dgm:pt>
    <dgm:pt modelId="{5DD30BF2-6F2C-40C8-BF3A-D26378E226E5}">
      <dgm:prSet/>
      <dgm:spPr/>
      <dgm:t>
        <a:bodyPr/>
        <a:lstStyle/>
        <a:p>
          <a:pPr rtl="0"/>
          <a:r>
            <a:rPr lang="en-US" b="1" dirty="0" smtClean="0"/>
            <a:t>Types of Information</a:t>
          </a:r>
          <a:endParaRPr lang="en-US" b="1" dirty="0"/>
        </a:p>
      </dgm:t>
    </dgm:pt>
    <dgm:pt modelId="{6D2E09E7-A488-4B13-92F7-DD506898553A}" type="parTrans" cxnId="{F5D1613D-245A-4D1B-BE4B-9FE0B7EA24B5}">
      <dgm:prSet/>
      <dgm:spPr/>
      <dgm:t>
        <a:bodyPr/>
        <a:lstStyle/>
        <a:p>
          <a:endParaRPr lang="en-US"/>
        </a:p>
      </dgm:t>
    </dgm:pt>
    <dgm:pt modelId="{1CEC9AA2-D1AF-4CA7-8349-F5D2A39280E7}" type="sibTrans" cxnId="{F5D1613D-245A-4D1B-BE4B-9FE0B7EA24B5}">
      <dgm:prSet/>
      <dgm:spPr/>
      <dgm:t>
        <a:bodyPr/>
        <a:lstStyle/>
        <a:p>
          <a:endParaRPr lang="en-US"/>
        </a:p>
      </dgm:t>
    </dgm:pt>
    <dgm:pt modelId="{E7F6E366-D04D-4243-B6BB-9F766E15B80F}" type="pres">
      <dgm:prSet presAssocID="{14F3052E-7FCD-4EAA-90EC-E937CC8229C0}" presName="composite" presStyleCnt="0">
        <dgm:presLayoutVars>
          <dgm:chMax val="1"/>
          <dgm:dir/>
          <dgm:resizeHandles val="exact"/>
        </dgm:presLayoutVars>
      </dgm:prSet>
      <dgm:spPr/>
      <dgm:t>
        <a:bodyPr/>
        <a:lstStyle/>
        <a:p>
          <a:endParaRPr lang="en-US"/>
        </a:p>
      </dgm:t>
    </dgm:pt>
    <dgm:pt modelId="{6EA37362-8ED0-4C5F-9A7B-7F52C4DE91BB}" type="pres">
      <dgm:prSet presAssocID="{14F3052E-7FCD-4EAA-90EC-E937CC8229C0}" presName="radial" presStyleCnt="0">
        <dgm:presLayoutVars>
          <dgm:animLvl val="ctr"/>
        </dgm:presLayoutVars>
      </dgm:prSet>
      <dgm:spPr/>
      <dgm:t>
        <a:bodyPr/>
        <a:lstStyle/>
        <a:p>
          <a:endParaRPr lang="en-IN"/>
        </a:p>
      </dgm:t>
    </dgm:pt>
    <dgm:pt modelId="{D7266990-4AB5-4B2D-8236-164B32F6645E}" type="pres">
      <dgm:prSet presAssocID="{5DD30BF2-6F2C-40C8-BF3A-D26378E226E5}" presName="centerShape" presStyleLbl="vennNode1" presStyleIdx="0" presStyleCnt="7"/>
      <dgm:spPr/>
      <dgm:t>
        <a:bodyPr/>
        <a:lstStyle/>
        <a:p>
          <a:endParaRPr lang="en-US"/>
        </a:p>
      </dgm:t>
    </dgm:pt>
    <dgm:pt modelId="{3B9FFE9A-D050-4E1A-A28E-C2498D90B4CA}" type="pres">
      <dgm:prSet presAssocID="{9AA51FB6-C27D-42E7-8F8D-8F5781AC0137}" presName="node" presStyleLbl="vennNode1" presStyleIdx="1" presStyleCnt="7">
        <dgm:presLayoutVars>
          <dgm:bulletEnabled val="1"/>
        </dgm:presLayoutVars>
      </dgm:prSet>
      <dgm:spPr/>
      <dgm:t>
        <a:bodyPr/>
        <a:lstStyle/>
        <a:p>
          <a:endParaRPr lang="en-US"/>
        </a:p>
      </dgm:t>
    </dgm:pt>
    <dgm:pt modelId="{55CD4B31-4976-46BD-B9D6-AD37D5004171}" type="pres">
      <dgm:prSet presAssocID="{75AF142D-64E2-4B87-903C-90907A5148B2}" presName="node" presStyleLbl="vennNode1" presStyleIdx="2" presStyleCnt="7">
        <dgm:presLayoutVars>
          <dgm:bulletEnabled val="1"/>
        </dgm:presLayoutVars>
      </dgm:prSet>
      <dgm:spPr/>
      <dgm:t>
        <a:bodyPr/>
        <a:lstStyle/>
        <a:p>
          <a:endParaRPr lang="en-US"/>
        </a:p>
      </dgm:t>
    </dgm:pt>
    <dgm:pt modelId="{F847A39C-99A9-449A-B346-91105F7F6821}" type="pres">
      <dgm:prSet presAssocID="{EF2A59D9-9C63-41AC-89A5-28DBE7B748F2}" presName="node" presStyleLbl="vennNode1" presStyleIdx="3" presStyleCnt="7">
        <dgm:presLayoutVars>
          <dgm:bulletEnabled val="1"/>
        </dgm:presLayoutVars>
      </dgm:prSet>
      <dgm:spPr/>
      <dgm:t>
        <a:bodyPr/>
        <a:lstStyle/>
        <a:p>
          <a:endParaRPr lang="en-US"/>
        </a:p>
      </dgm:t>
    </dgm:pt>
    <dgm:pt modelId="{8F51191F-C2F1-41F8-A394-8431F1553AFD}" type="pres">
      <dgm:prSet presAssocID="{454C9EAD-0E16-4F98-BDBE-886B5DF2B853}" presName="node" presStyleLbl="vennNode1" presStyleIdx="4" presStyleCnt="7">
        <dgm:presLayoutVars>
          <dgm:bulletEnabled val="1"/>
        </dgm:presLayoutVars>
      </dgm:prSet>
      <dgm:spPr/>
      <dgm:t>
        <a:bodyPr/>
        <a:lstStyle/>
        <a:p>
          <a:endParaRPr lang="en-US"/>
        </a:p>
      </dgm:t>
    </dgm:pt>
    <dgm:pt modelId="{551428E0-4A28-4CE2-86BF-35AD01D0B77A}" type="pres">
      <dgm:prSet presAssocID="{EC41910E-464A-4FC8-9C79-6FAA5405651A}" presName="node" presStyleLbl="vennNode1" presStyleIdx="5" presStyleCnt="7">
        <dgm:presLayoutVars>
          <dgm:bulletEnabled val="1"/>
        </dgm:presLayoutVars>
      </dgm:prSet>
      <dgm:spPr/>
      <dgm:t>
        <a:bodyPr/>
        <a:lstStyle/>
        <a:p>
          <a:endParaRPr lang="en-US"/>
        </a:p>
      </dgm:t>
    </dgm:pt>
    <dgm:pt modelId="{3069F011-C210-4351-B268-35E6C2F42F83}" type="pres">
      <dgm:prSet presAssocID="{3BBA5F0E-FE18-4297-B384-0B5F1E17B1B9}" presName="node" presStyleLbl="vennNode1" presStyleIdx="6" presStyleCnt="7">
        <dgm:presLayoutVars>
          <dgm:bulletEnabled val="1"/>
        </dgm:presLayoutVars>
      </dgm:prSet>
      <dgm:spPr/>
      <dgm:t>
        <a:bodyPr/>
        <a:lstStyle/>
        <a:p>
          <a:endParaRPr lang="en-US"/>
        </a:p>
      </dgm:t>
    </dgm:pt>
  </dgm:ptLst>
  <dgm:cxnLst>
    <dgm:cxn modelId="{EED675BE-A73C-4647-92C3-E26E74F27C76}" srcId="{5DD30BF2-6F2C-40C8-BF3A-D26378E226E5}" destId="{9AA51FB6-C27D-42E7-8F8D-8F5781AC0137}" srcOrd="0" destOrd="0" parTransId="{846E9229-7C7A-4A51-B010-03226EF87D16}" sibTransId="{982B1093-46D1-46DE-8415-04C49DB384F7}"/>
    <dgm:cxn modelId="{11AC7A05-0F31-4661-A979-9B97E4B8F150}" srcId="{5DD30BF2-6F2C-40C8-BF3A-D26378E226E5}" destId="{EF2A59D9-9C63-41AC-89A5-28DBE7B748F2}" srcOrd="2" destOrd="0" parTransId="{C3323EE4-51DD-4B70-87FD-999FC9382C4A}" sibTransId="{F38E3169-0917-4A40-9291-37ABF4223550}"/>
    <dgm:cxn modelId="{E74B61D9-7216-4B1C-8DB6-A98159248B30}" srcId="{5DD30BF2-6F2C-40C8-BF3A-D26378E226E5}" destId="{75AF142D-64E2-4B87-903C-90907A5148B2}" srcOrd="1" destOrd="0" parTransId="{DF25D76D-4F61-4161-A723-07C446CA8502}" sibTransId="{599317B9-3206-4E06-AC29-D718B1B2D4B0}"/>
    <dgm:cxn modelId="{7F54585B-AC37-47A5-B9B0-673FC952BAD8}" type="presOf" srcId="{EC41910E-464A-4FC8-9C79-6FAA5405651A}" destId="{551428E0-4A28-4CE2-86BF-35AD01D0B77A}" srcOrd="0" destOrd="0" presId="urn:microsoft.com/office/officeart/2005/8/layout/radial3"/>
    <dgm:cxn modelId="{A1340A03-1735-4E78-88B8-5D7C8977EA84}" type="presOf" srcId="{9AA51FB6-C27D-42E7-8F8D-8F5781AC0137}" destId="{3B9FFE9A-D050-4E1A-A28E-C2498D90B4CA}" srcOrd="0" destOrd="0" presId="urn:microsoft.com/office/officeart/2005/8/layout/radial3"/>
    <dgm:cxn modelId="{5AC685C0-3E71-48AF-AB7E-EED09CA42DFD}" type="presOf" srcId="{3BBA5F0E-FE18-4297-B384-0B5F1E17B1B9}" destId="{3069F011-C210-4351-B268-35E6C2F42F83}" srcOrd="0" destOrd="0" presId="urn:microsoft.com/office/officeart/2005/8/layout/radial3"/>
    <dgm:cxn modelId="{378C38E9-05E8-4C06-A891-8FED4643D8CC}" srcId="{5DD30BF2-6F2C-40C8-BF3A-D26378E226E5}" destId="{454C9EAD-0E16-4F98-BDBE-886B5DF2B853}" srcOrd="3" destOrd="0" parTransId="{AA9C2B93-4BBE-4037-84ED-646E631D394D}" sibTransId="{ABEE2C5D-EBCD-461D-AF53-EDB6B063FFF1}"/>
    <dgm:cxn modelId="{6137A8B1-7F0F-48D3-BDAC-0A0CAEDE3598}" type="presOf" srcId="{EF2A59D9-9C63-41AC-89A5-28DBE7B748F2}" destId="{F847A39C-99A9-449A-B346-91105F7F6821}" srcOrd="0" destOrd="0" presId="urn:microsoft.com/office/officeart/2005/8/layout/radial3"/>
    <dgm:cxn modelId="{8D5C7B9F-7F0F-4851-B283-B6C01051994D}" type="presOf" srcId="{5DD30BF2-6F2C-40C8-BF3A-D26378E226E5}" destId="{D7266990-4AB5-4B2D-8236-164B32F6645E}" srcOrd="0" destOrd="0" presId="urn:microsoft.com/office/officeart/2005/8/layout/radial3"/>
    <dgm:cxn modelId="{5B95F1E7-B0BC-42E8-B110-4614D1E130A0}" type="presOf" srcId="{75AF142D-64E2-4B87-903C-90907A5148B2}" destId="{55CD4B31-4976-46BD-B9D6-AD37D5004171}" srcOrd="0" destOrd="0" presId="urn:microsoft.com/office/officeart/2005/8/layout/radial3"/>
    <dgm:cxn modelId="{17ACB669-2124-45E0-8A6B-44CE82E70BBD}" srcId="{5DD30BF2-6F2C-40C8-BF3A-D26378E226E5}" destId="{3BBA5F0E-FE18-4297-B384-0B5F1E17B1B9}" srcOrd="5" destOrd="0" parTransId="{5283AB8B-C887-4B69-8637-3FF8392C82BB}" sibTransId="{F745F7B9-2000-4879-92EC-86E0554DD4E0}"/>
    <dgm:cxn modelId="{F5D1613D-245A-4D1B-BE4B-9FE0B7EA24B5}" srcId="{14F3052E-7FCD-4EAA-90EC-E937CC8229C0}" destId="{5DD30BF2-6F2C-40C8-BF3A-D26378E226E5}" srcOrd="0" destOrd="0" parTransId="{6D2E09E7-A488-4B13-92F7-DD506898553A}" sibTransId="{1CEC9AA2-D1AF-4CA7-8349-F5D2A39280E7}"/>
    <dgm:cxn modelId="{C2692999-5F68-484B-BD6B-7675B5068446}" srcId="{5DD30BF2-6F2C-40C8-BF3A-D26378E226E5}" destId="{EC41910E-464A-4FC8-9C79-6FAA5405651A}" srcOrd="4" destOrd="0" parTransId="{746B7299-53FE-4E3E-A71E-EA2C2CBB8C51}" sibTransId="{2BD71376-7D3A-46DA-97E6-6CFE55436E0E}"/>
    <dgm:cxn modelId="{90A2C441-3948-45D9-A930-092F4D6D37FB}" type="presOf" srcId="{454C9EAD-0E16-4F98-BDBE-886B5DF2B853}" destId="{8F51191F-C2F1-41F8-A394-8431F1553AFD}" srcOrd="0" destOrd="0" presId="urn:microsoft.com/office/officeart/2005/8/layout/radial3"/>
    <dgm:cxn modelId="{1455FE22-8B24-4C57-A465-AA35AF698BC6}" type="presOf" srcId="{14F3052E-7FCD-4EAA-90EC-E937CC8229C0}" destId="{E7F6E366-D04D-4243-B6BB-9F766E15B80F}" srcOrd="0" destOrd="0" presId="urn:microsoft.com/office/officeart/2005/8/layout/radial3"/>
    <dgm:cxn modelId="{19CD2A89-8EA1-4A00-8BCF-40E399CC89A6}" type="presParOf" srcId="{E7F6E366-D04D-4243-B6BB-9F766E15B80F}" destId="{6EA37362-8ED0-4C5F-9A7B-7F52C4DE91BB}" srcOrd="0" destOrd="0" presId="urn:microsoft.com/office/officeart/2005/8/layout/radial3"/>
    <dgm:cxn modelId="{7716C59C-49B4-47B2-AC00-EA7A9E515B4D}" type="presParOf" srcId="{6EA37362-8ED0-4C5F-9A7B-7F52C4DE91BB}" destId="{D7266990-4AB5-4B2D-8236-164B32F6645E}" srcOrd="0" destOrd="0" presId="urn:microsoft.com/office/officeart/2005/8/layout/radial3"/>
    <dgm:cxn modelId="{7BA301CC-99F5-40BE-AD11-91C093CC3AB2}" type="presParOf" srcId="{6EA37362-8ED0-4C5F-9A7B-7F52C4DE91BB}" destId="{3B9FFE9A-D050-4E1A-A28E-C2498D90B4CA}" srcOrd="1" destOrd="0" presId="urn:microsoft.com/office/officeart/2005/8/layout/radial3"/>
    <dgm:cxn modelId="{B8C36BCE-BC76-4316-B0FD-6CF17A1A974F}" type="presParOf" srcId="{6EA37362-8ED0-4C5F-9A7B-7F52C4DE91BB}" destId="{55CD4B31-4976-46BD-B9D6-AD37D5004171}" srcOrd="2" destOrd="0" presId="urn:microsoft.com/office/officeart/2005/8/layout/radial3"/>
    <dgm:cxn modelId="{C1669656-2C1F-45F9-ACDC-67A76E7CDFB4}" type="presParOf" srcId="{6EA37362-8ED0-4C5F-9A7B-7F52C4DE91BB}" destId="{F847A39C-99A9-449A-B346-91105F7F6821}" srcOrd="3" destOrd="0" presId="urn:microsoft.com/office/officeart/2005/8/layout/radial3"/>
    <dgm:cxn modelId="{CF998F49-FAAB-4FEF-97A8-3ADC85CE6D53}" type="presParOf" srcId="{6EA37362-8ED0-4C5F-9A7B-7F52C4DE91BB}" destId="{8F51191F-C2F1-41F8-A394-8431F1553AFD}" srcOrd="4" destOrd="0" presId="urn:microsoft.com/office/officeart/2005/8/layout/radial3"/>
    <dgm:cxn modelId="{2DB16FF1-A52E-4433-B18B-9517244ADFF3}" type="presParOf" srcId="{6EA37362-8ED0-4C5F-9A7B-7F52C4DE91BB}" destId="{551428E0-4A28-4CE2-86BF-35AD01D0B77A}" srcOrd="5" destOrd="0" presId="urn:microsoft.com/office/officeart/2005/8/layout/radial3"/>
    <dgm:cxn modelId="{E58382D6-5A46-423D-ADB1-1822702EBC76}" type="presParOf" srcId="{6EA37362-8ED0-4C5F-9A7B-7F52C4DE91BB}" destId="{3069F011-C210-4351-B268-35E6C2F42F83}" srcOrd="6" destOrd="0" presId="urn:microsoft.com/office/officeart/2005/8/layout/radial3"/>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666ACD-5681-4EF6-A134-CE99C57329E0}" type="doc">
      <dgm:prSet loTypeId="urn:microsoft.com/office/officeart/2005/8/layout/funnel1" loCatId="process" qsTypeId="urn:microsoft.com/office/officeart/2005/8/quickstyle/3d2" qsCatId="3D" csTypeId="urn:microsoft.com/office/officeart/2005/8/colors/accent2_2" csCatId="accent2" phldr="1"/>
      <dgm:spPr/>
      <dgm:t>
        <a:bodyPr/>
        <a:lstStyle/>
        <a:p>
          <a:endParaRPr lang="en-US"/>
        </a:p>
      </dgm:t>
    </dgm:pt>
    <dgm:pt modelId="{F3CCA108-D4F6-492A-A8F3-496A94D20220}">
      <dgm:prSet custT="1"/>
      <dgm:spPr/>
      <dgm:t>
        <a:bodyPr/>
        <a:lstStyle/>
        <a:p>
          <a:pPr rtl="0"/>
          <a:r>
            <a:rPr lang="en-US" sz="1050" b="1" dirty="0" smtClean="0"/>
            <a:t>1</a:t>
          </a:r>
        </a:p>
        <a:p>
          <a:pPr rtl="0"/>
          <a:r>
            <a:rPr lang="en-US" sz="1050" b="1" dirty="0" smtClean="0"/>
            <a:t>Hackers cause most security breaches.</a:t>
          </a:r>
          <a:endParaRPr lang="en-US" sz="1050" b="1" dirty="0"/>
        </a:p>
      </dgm:t>
    </dgm:pt>
    <dgm:pt modelId="{70577A9B-06CB-48FC-8C10-8CDA939147EA}" type="parTrans" cxnId="{BACD58EE-FD27-4F1D-AC7D-5C93E61990B8}">
      <dgm:prSet/>
      <dgm:spPr/>
      <dgm:t>
        <a:bodyPr/>
        <a:lstStyle/>
        <a:p>
          <a:endParaRPr lang="en-US"/>
        </a:p>
      </dgm:t>
    </dgm:pt>
    <dgm:pt modelId="{94496EF7-382B-4944-803A-EE8827D24A79}" type="sibTrans" cxnId="{BACD58EE-FD27-4F1D-AC7D-5C93E61990B8}">
      <dgm:prSet/>
      <dgm:spPr/>
      <dgm:t>
        <a:bodyPr/>
        <a:lstStyle/>
        <a:p>
          <a:endParaRPr lang="en-US"/>
        </a:p>
      </dgm:t>
    </dgm:pt>
    <dgm:pt modelId="{E68202B2-E9E7-4D02-9436-F105B6C64297}">
      <dgm:prSet custT="1"/>
      <dgm:spPr/>
      <dgm:t>
        <a:bodyPr/>
        <a:lstStyle/>
        <a:p>
          <a:pPr rtl="0"/>
          <a:r>
            <a:rPr lang="en-US" sz="1050" b="1" dirty="0" smtClean="0"/>
            <a:t>3</a:t>
          </a:r>
        </a:p>
        <a:p>
          <a:pPr rtl="0"/>
          <a:r>
            <a:rPr lang="en-US" sz="1050" b="1" dirty="0" smtClean="0"/>
            <a:t>Firewalls make your data secure.</a:t>
          </a:r>
          <a:endParaRPr lang="en-US" sz="1050" b="1" dirty="0"/>
        </a:p>
      </dgm:t>
    </dgm:pt>
    <dgm:pt modelId="{B060A709-2173-45A4-A5BA-A9676DD182E5}" type="parTrans" cxnId="{D55D5244-967C-4250-A4F2-9E786AE1FEE2}">
      <dgm:prSet/>
      <dgm:spPr/>
      <dgm:t>
        <a:bodyPr/>
        <a:lstStyle/>
        <a:p>
          <a:endParaRPr lang="en-US"/>
        </a:p>
      </dgm:t>
    </dgm:pt>
    <dgm:pt modelId="{F3C0D128-6F5B-4766-8971-E8F83A0D9764}" type="sibTrans" cxnId="{D55D5244-967C-4250-A4F2-9E786AE1FEE2}">
      <dgm:prSet/>
      <dgm:spPr/>
      <dgm:t>
        <a:bodyPr/>
        <a:lstStyle/>
        <a:p>
          <a:endParaRPr lang="en-US"/>
        </a:p>
      </dgm:t>
    </dgm:pt>
    <dgm:pt modelId="{1CB1B7DC-0AE6-4EB4-80FF-7A7939FFE8FF}">
      <dgm:prSet/>
      <dgm:spPr/>
      <dgm:t>
        <a:bodyPr/>
        <a:lstStyle/>
        <a:p>
          <a:pPr rtl="0"/>
          <a:r>
            <a:rPr lang="en-US" b="1" dirty="0" smtClean="0"/>
            <a:t>Security myths</a:t>
          </a:r>
          <a:endParaRPr lang="en-US" b="1" dirty="0"/>
        </a:p>
      </dgm:t>
    </dgm:pt>
    <dgm:pt modelId="{BBA994C4-88ED-4CD7-A678-8B100DB86841}" type="parTrans" cxnId="{A8D87AD4-D2DE-4004-8E81-7C41ED1B81E9}">
      <dgm:prSet/>
      <dgm:spPr/>
      <dgm:t>
        <a:bodyPr/>
        <a:lstStyle/>
        <a:p>
          <a:endParaRPr lang="en-US"/>
        </a:p>
      </dgm:t>
    </dgm:pt>
    <dgm:pt modelId="{AEDC9A71-8F2B-46BE-BA45-F42E32FB0EF9}" type="sibTrans" cxnId="{A8D87AD4-D2DE-4004-8E81-7C41ED1B81E9}">
      <dgm:prSet/>
      <dgm:spPr/>
      <dgm:t>
        <a:bodyPr/>
        <a:lstStyle/>
        <a:p>
          <a:endParaRPr lang="en-US"/>
        </a:p>
      </dgm:t>
    </dgm:pt>
    <dgm:pt modelId="{81242B03-B1AD-4FB9-90EA-49A4EB99D77E}">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en-US" sz="1050" b="1" dirty="0" smtClean="0"/>
            <a:t>2</a:t>
          </a:r>
        </a:p>
        <a:p>
          <a:pPr rtl="0"/>
          <a:r>
            <a:rPr lang="en-US" sz="1050" b="1" dirty="0" smtClean="0"/>
            <a:t>Encryption makes your data secure.</a:t>
          </a:r>
          <a:endParaRPr lang="en-US" sz="1050" b="1" dirty="0"/>
        </a:p>
      </dgm:t>
    </dgm:pt>
    <dgm:pt modelId="{34C9C3FA-C501-4FB4-8156-75AA15EDFFFC}" type="parTrans" cxnId="{EAE44394-BE8F-41A0-8E54-DDC80BB36AB0}">
      <dgm:prSet/>
      <dgm:spPr/>
      <dgm:t>
        <a:bodyPr/>
        <a:lstStyle/>
        <a:p>
          <a:endParaRPr lang="en-US"/>
        </a:p>
      </dgm:t>
    </dgm:pt>
    <dgm:pt modelId="{3346826E-6565-4659-8E78-98AE976D1B5A}" type="sibTrans" cxnId="{EAE44394-BE8F-41A0-8E54-DDC80BB36AB0}">
      <dgm:prSet/>
      <dgm:spPr/>
      <dgm:t>
        <a:bodyPr/>
        <a:lstStyle/>
        <a:p>
          <a:endParaRPr lang="en-US"/>
        </a:p>
      </dgm:t>
    </dgm:pt>
    <dgm:pt modelId="{A499F8D2-6E40-460D-9579-A8064DD242AA}" type="pres">
      <dgm:prSet presAssocID="{F4666ACD-5681-4EF6-A134-CE99C57329E0}" presName="Name0" presStyleCnt="0">
        <dgm:presLayoutVars>
          <dgm:chMax val="4"/>
          <dgm:resizeHandles val="exact"/>
        </dgm:presLayoutVars>
      </dgm:prSet>
      <dgm:spPr/>
      <dgm:t>
        <a:bodyPr/>
        <a:lstStyle/>
        <a:p>
          <a:endParaRPr lang="en-US"/>
        </a:p>
      </dgm:t>
    </dgm:pt>
    <dgm:pt modelId="{76469BBA-EE3D-4616-983F-BABAED0593FF}" type="pres">
      <dgm:prSet presAssocID="{F4666ACD-5681-4EF6-A134-CE99C57329E0}" presName="ellipse" presStyleLbl="trBgShp" presStyleIdx="0" presStyleCnt="1"/>
      <dgm:spPr/>
      <dgm:t>
        <a:bodyPr/>
        <a:lstStyle/>
        <a:p>
          <a:endParaRPr lang="en-US"/>
        </a:p>
      </dgm:t>
    </dgm:pt>
    <dgm:pt modelId="{9A5C314B-3624-4390-BDCA-03A7642017A8}" type="pres">
      <dgm:prSet presAssocID="{F4666ACD-5681-4EF6-A134-CE99C57329E0}" presName="arrow1" presStyleLbl="fgShp" presStyleIdx="0" presStyleCnt="1" custLinFactNeighborX="11867"/>
      <dgm:spPr/>
      <dgm:t>
        <a:bodyPr/>
        <a:lstStyle/>
        <a:p>
          <a:endParaRPr lang="en-US"/>
        </a:p>
      </dgm:t>
    </dgm:pt>
    <dgm:pt modelId="{F636968C-746D-4D33-B4A4-8F6DAB037624}" type="pres">
      <dgm:prSet presAssocID="{F4666ACD-5681-4EF6-A134-CE99C57329E0}" presName="rectangle" presStyleLbl="revTx" presStyleIdx="0" presStyleCnt="1" custLinFactNeighborX="2614">
        <dgm:presLayoutVars>
          <dgm:bulletEnabled val="1"/>
        </dgm:presLayoutVars>
      </dgm:prSet>
      <dgm:spPr/>
      <dgm:t>
        <a:bodyPr/>
        <a:lstStyle/>
        <a:p>
          <a:endParaRPr lang="en-US"/>
        </a:p>
      </dgm:t>
    </dgm:pt>
    <dgm:pt modelId="{897290B6-BB13-4BFE-B2ED-020EBCC1B72E}" type="pres">
      <dgm:prSet presAssocID="{81242B03-B1AD-4FB9-90EA-49A4EB99D77E}" presName="item1" presStyleLbl="node1" presStyleIdx="0" presStyleCnt="3">
        <dgm:presLayoutVars>
          <dgm:bulletEnabled val="1"/>
        </dgm:presLayoutVars>
      </dgm:prSet>
      <dgm:spPr/>
      <dgm:t>
        <a:bodyPr/>
        <a:lstStyle/>
        <a:p>
          <a:endParaRPr lang="en-US"/>
        </a:p>
      </dgm:t>
    </dgm:pt>
    <dgm:pt modelId="{32B22F56-3760-4693-B918-4E23F20CD895}" type="pres">
      <dgm:prSet presAssocID="{E68202B2-E9E7-4D02-9436-F105B6C64297}" presName="item2" presStyleLbl="node1" presStyleIdx="1" presStyleCnt="3">
        <dgm:presLayoutVars>
          <dgm:bulletEnabled val="1"/>
        </dgm:presLayoutVars>
      </dgm:prSet>
      <dgm:spPr/>
      <dgm:t>
        <a:bodyPr/>
        <a:lstStyle/>
        <a:p>
          <a:endParaRPr lang="en-US"/>
        </a:p>
      </dgm:t>
    </dgm:pt>
    <dgm:pt modelId="{AC7034D8-FB9B-49C8-A4D4-74E987FB8AC7}" type="pres">
      <dgm:prSet presAssocID="{1CB1B7DC-0AE6-4EB4-80FF-7A7939FFE8FF}" presName="item3" presStyleLbl="node1" presStyleIdx="2" presStyleCnt="3">
        <dgm:presLayoutVars>
          <dgm:bulletEnabled val="1"/>
        </dgm:presLayoutVars>
      </dgm:prSet>
      <dgm:spPr/>
      <dgm:t>
        <a:bodyPr/>
        <a:lstStyle/>
        <a:p>
          <a:endParaRPr lang="en-US"/>
        </a:p>
      </dgm:t>
    </dgm:pt>
    <dgm:pt modelId="{58F98339-D858-4DA7-860F-9C9F4BE0F98C}" type="pres">
      <dgm:prSet presAssocID="{F4666ACD-5681-4EF6-A134-CE99C57329E0}" presName="funnel" presStyleLbl="trAlignAcc1" presStyleIdx="0" presStyleCnt="1" custLinFactNeighborX="2028" custLinFactNeighborY="-1878"/>
      <dgm:spPr/>
      <dgm:t>
        <a:bodyPr/>
        <a:lstStyle/>
        <a:p>
          <a:endParaRPr lang="en-US"/>
        </a:p>
      </dgm:t>
    </dgm:pt>
  </dgm:ptLst>
  <dgm:cxnLst>
    <dgm:cxn modelId="{05CEBAEC-F529-4794-B34B-8BDC664E6054}" type="presOf" srcId="{F4666ACD-5681-4EF6-A134-CE99C57329E0}" destId="{A499F8D2-6E40-460D-9579-A8064DD242AA}" srcOrd="0" destOrd="0" presId="urn:microsoft.com/office/officeart/2005/8/layout/funnel1"/>
    <dgm:cxn modelId="{EAE44394-BE8F-41A0-8E54-DDC80BB36AB0}" srcId="{F4666ACD-5681-4EF6-A134-CE99C57329E0}" destId="{81242B03-B1AD-4FB9-90EA-49A4EB99D77E}" srcOrd="1" destOrd="0" parTransId="{34C9C3FA-C501-4FB4-8156-75AA15EDFFFC}" sibTransId="{3346826E-6565-4659-8E78-98AE976D1B5A}"/>
    <dgm:cxn modelId="{D55D5244-967C-4250-A4F2-9E786AE1FEE2}" srcId="{F4666ACD-5681-4EF6-A134-CE99C57329E0}" destId="{E68202B2-E9E7-4D02-9436-F105B6C64297}" srcOrd="2" destOrd="0" parTransId="{B060A709-2173-45A4-A5BA-A9676DD182E5}" sibTransId="{F3C0D128-6F5B-4766-8971-E8F83A0D9764}"/>
    <dgm:cxn modelId="{F4D657B0-B5E9-4DAD-9526-1AA4346B63F3}" type="presOf" srcId="{F3CCA108-D4F6-492A-A8F3-496A94D20220}" destId="{AC7034D8-FB9B-49C8-A4D4-74E987FB8AC7}" srcOrd="0" destOrd="0" presId="urn:microsoft.com/office/officeart/2005/8/layout/funnel1"/>
    <dgm:cxn modelId="{C454DB2B-9B96-446A-8A33-24F2AD9D97D4}" type="presOf" srcId="{1CB1B7DC-0AE6-4EB4-80FF-7A7939FFE8FF}" destId="{F636968C-746D-4D33-B4A4-8F6DAB037624}" srcOrd="0" destOrd="0" presId="urn:microsoft.com/office/officeart/2005/8/layout/funnel1"/>
    <dgm:cxn modelId="{BACD58EE-FD27-4F1D-AC7D-5C93E61990B8}" srcId="{F4666ACD-5681-4EF6-A134-CE99C57329E0}" destId="{F3CCA108-D4F6-492A-A8F3-496A94D20220}" srcOrd="0" destOrd="0" parTransId="{70577A9B-06CB-48FC-8C10-8CDA939147EA}" sibTransId="{94496EF7-382B-4944-803A-EE8827D24A79}"/>
    <dgm:cxn modelId="{4194D2FA-30C1-4246-8C59-479924018FDB}" type="presOf" srcId="{E68202B2-E9E7-4D02-9436-F105B6C64297}" destId="{897290B6-BB13-4BFE-B2ED-020EBCC1B72E}" srcOrd="0" destOrd="0" presId="urn:microsoft.com/office/officeart/2005/8/layout/funnel1"/>
    <dgm:cxn modelId="{9DBF31C1-19A7-4359-930B-F0970A164FD3}" type="presOf" srcId="{81242B03-B1AD-4FB9-90EA-49A4EB99D77E}" destId="{32B22F56-3760-4693-B918-4E23F20CD895}" srcOrd="0" destOrd="0" presId="urn:microsoft.com/office/officeart/2005/8/layout/funnel1"/>
    <dgm:cxn modelId="{A8D87AD4-D2DE-4004-8E81-7C41ED1B81E9}" srcId="{F4666ACD-5681-4EF6-A134-CE99C57329E0}" destId="{1CB1B7DC-0AE6-4EB4-80FF-7A7939FFE8FF}" srcOrd="3" destOrd="0" parTransId="{BBA994C4-88ED-4CD7-A678-8B100DB86841}" sibTransId="{AEDC9A71-8F2B-46BE-BA45-F42E32FB0EF9}"/>
    <dgm:cxn modelId="{50C378E5-C518-471B-9842-AEBCA5D533B2}" type="presParOf" srcId="{A499F8D2-6E40-460D-9579-A8064DD242AA}" destId="{76469BBA-EE3D-4616-983F-BABAED0593FF}" srcOrd="0" destOrd="0" presId="urn:microsoft.com/office/officeart/2005/8/layout/funnel1"/>
    <dgm:cxn modelId="{6C949646-4ED8-4BF4-81B6-00CAC4F1ADB0}" type="presParOf" srcId="{A499F8D2-6E40-460D-9579-A8064DD242AA}" destId="{9A5C314B-3624-4390-BDCA-03A7642017A8}" srcOrd="1" destOrd="0" presId="urn:microsoft.com/office/officeart/2005/8/layout/funnel1"/>
    <dgm:cxn modelId="{10E0A0B9-3B95-4113-9952-EB62D88A8CC5}" type="presParOf" srcId="{A499F8D2-6E40-460D-9579-A8064DD242AA}" destId="{F636968C-746D-4D33-B4A4-8F6DAB037624}" srcOrd="2" destOrd="0" presId="urn:microsoft.com/office/officeart/2005/8/layout/funnel1"/>
    <dgm:cxn modelId="{C916DB54-2FE3-4D9B-924B-ABD001C98E00}" type="presParOf" srcId="{A499F8D2-6E40-460D-9579-A8064DD242AA}" destId="{897290B6-BB13-4BFE-B2ED-020EBCC1B72E}" srcOrd="3" destOrd="0" presId="urn:microsoft.com/office/officeart/2005/8/layout/funnel1"/>
    <dgm:cxn modelId="{B66B48F8-26D3-4378-94EC-0BC222B2E9E1}" type="presParOf" srcId="{A499F8D2-6E40-460D-9579-A8064DD242AA}" destId="{32B22F56-3760-4693-B918-4E23F20CD895}" srcOrd="4" destOrd="0" presId="urn:microsoft.com/office/officeart/2005/8/layout/funnel1"/>
    <dgm:cxn modelId="{51483AC7-A555-4606-B7B0-16633DA8B329}" type="presParOf" srcId="{A499F8D2-6E40-460D-9579-A8064DD242AA}" destId="{AC7034D8-FB9B-49C8-A4D4-74E987FB8AC7}" srcOrd="5" destOrd="0" presId="urn:microsoft.com/office/officeart/2005/8/layout/funnel1"/>
    <dgm:cxn modelId="{3FA97248-B896-4BE4-98FC-E6F2F6C7E179}" type="presParOf" srcId="{A499F8D2-6E40-460D-9579-A8064DD242AA}" destId="{58F98339-D858-4DA7-860F-9C9F4BE0F98C}" srcOrd="6" destOrd="0" presId="urn:microsoft.com/office/officeart/2005/8/layout/funnel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512928-C724-419A-91CB-388E0EF661F0}"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C1ADE90-73D4-4F22-81F9-F756A409FC23}">
      <dgm:prSet/>
      <dgm:spPr/>
      <dgm:t>
        <a:bodyPr/>
        <a:lstStyle/>
        <a:p>
          <a:pPr rtl="0"/>
          <a:r>
            <a:rPr lang="en-US" dirty="0" smtClean="0"/>
            <a:t>Information Security focus </a:t>
          </a:r>
          <a:endParaRPr lang="en-US" dirty="0"/>
        </a:p>
      </dgm:t>
    </dgm:pt>
    <dgm:pt modelId="{EC1684F1-2027-4EF3-97FA-6E8003799B5D}" type="parTrans" cxnId="{960FCDD4-580B-465C-92AF-9CE8B224CD25}">
      <dgm:prSet/>
      <dgm:spPr/>
      <dgm:t>
        <a:bodyPr/>
        <a:lstStyle/>
        <a:p>
          <a:endParaRPr lang="en-US"/>
        </a:p>
      </dgm:t>
    </dgm:pt>
    <dgm:pt modelId="{1A464A6A-4C89-4732-A2D8-FD36C83879EC}" type="sibTrans" cxnId="{960FCDD4-580B-465C-92AF-9CE8B224CD25}">
      <dgm:prSet/>
      <dgm:spPr/>
      <dgm:t>
        <a:bodyPr/>
        <a:lstStyle/>
        <a:p>
          <a:endParaRPr lang="en-US"/>
        </a:p>
      </dgm:t>
    </dgm:pt>
    <dgm:pt modelId="{9679378D-5D35-4FF0-B17D-9BEFF6B3FB14}">
      <dgm:prSet/>
      <dgm:spPr/>
      <dgm:t>
        <a:bodyPr/>
        <a:lstStyle/>
        <a:p>
          <a:pPr rtl="0"/>
          <a:r>
            <a:rPr lang="en-US" dirty="0" smtClean="0">
              <a:solidFill>
                <a:schemeClr val="tx1"/>
              </a:solidFill>
            </a:rPr>
            <a:t>Protection of information assets</a:t>
          </a:r>
          <a:endParaRPr lang="en-US" dirty="0">
            <a:solidFill>
              <a:schemeClr val="tx1"/>
            </a:solidFill>
          </a:endParaRPr>
        </a:p>
      </dgm:t>
    </dgm:pt>
    <dgm:pt modelId="{C88C1567-2C8F-43BC-A28C-1984963D96A8}" type="parTrans" cxnId="{0EA703FD-1247-47F9-85B3-1EAFAE740D98}">
      <dgm:prSet/>
      <dgm:spPr/>
      <dgm:t>
        <a:bodyPr/>
        <a:lstStyle/>
        <a:p>
          <a:endParaRPr lang="en-US"/>
        </a:p>
      </dgm:t>
    </dgm:pt>
    <dgm:pt modelId="{7FCF798C-060E-42E1-A1DB-EA18045922B9}" type="sibTrans" cxnId="{0EA703FD-1247-47F9-85B3-1EAFAE740D98}">
      <dgm:prSet/>
      <dgm:spPr/>
      <dgm:t>
        <a:bodyPr/>
        <a:lstStyle/>
        <a:p>
          <a:endParaRPr lang="en-US"/>
        </a:p>
      </dgm:t>
    </dgm:pt>
    <dgm:pt modelId="{5A6B84BC-3215-4D15-A4D6-3CE743F4D758}">
      <dgm:prSet/>
      <dgm:spPr/>
      <dgm:t>
        <a:bodyPr/>
        <a:lstStyle/>
        <a:p>
          <a:pPr rtl="0"/>
          <a:r>
            <a:rPr lang="en-US" dirty="0" smtClean="0">
              <a:solidFill>
                <a:schemeClr val="tx1"/>
              </a:solidFill>
            </a:rPr>
            <a:t>Protection of Computer systems</a:t>
          </a:r>
          <a:endParaRPr lang="en-US" dirty="0">
            <a:solidFill>
              <a:schemeClr val="tx1"/>
            </a:solidFill>
          </a:endParaRPr>
        </a:p>
      </dgm:t>
    </dgm:pt>
    <dgm:pt modelId="{3744136B-03B4-44CC-B607-6AB95DE5D066}" type="parTrans" cxnId="{BB805F66-D2F6-4D2F-BCE5-79675329B4BA}">
      <dgm:prSet/>
      <dgm:spPr/>
      <dgm:t>
        <a:bodyPr/>
        <a:lstStyle/>
        <a:p>
          <a:endParaRPr lang="en-US"/>
        </a:p>
      </dgm:t>
    </dgm:pt>
    <dgm:pt modelId="{6397C4CE-EA6F-41D2-BE4E-EB963515D04D}" type="sibTrans" cxnId="{BB805F66-D2F6-4D2F-BCE5-79675329B4BA}">
      <dgm:prSet/>
      <dgm:spPr/>
      <dgm:t>
        <a:bodyPr/>
        <a:lstStyle/>
        <a:p>
          <a:endParaRPr lang="en-US"/>
        </a:p>
      </dgm:t>
    </dgm:pt>
    <dgm:pt modelId="{E63C418D-24C1-42C1-B2EC-56CFBE14A978}">
      <dgm:prSet/>
      <dgm:spPr/>
      <dgm:t>
        <a:bodyPr/>
        <a:lstStyle/>
        <a:p>
          <a:pPr rtl="0"/>
          <a:r>
            <a:rPr lang="en-US" dirty="0" smtClean="0">
              <a:solidFill>
                <a:schemeClr val="tx1"/>
              </a:solidFill>
            </a:rPr>
            <a:t>Protection of Data networks</a:t>
          </a:r>
          <a:endParaRPr lang="en-US" dirty="0">
            <a:solidFill>
              <a:schemeClr val="tx1"/>
            </a:solidFill>
          </a:endParaRPr>
        </a:p>
      </dgm:t>
    </dgm:pt>
    <dgm:pt modelId="{16BA8D19-67F8-4CA2-AED4-5C10BE13A100}" type="parTrans" cxnId="{E3DDA547-2D33-44A5-804A-5BD2062BAEC9}">
      <dgm:prSet/>
      <dgm:spPr/>
      <dgm:t>
        <a:bodyPr/>
        <a:lstStyle/>
        <a:p>
          <a:endParaRPr lang="en-US"/>
        </a:p>
      </dgm:t>
    </dgm:pt>
    <dgm:pt modelId="{2BF2253D-ED35-475B-86EC-AFBF43F72009}" type="sibTrans" cxnId="{E3DDA547-2D33-44A5-804A-5BD2062BAEC9}">
      <dgm:prSet/>
      <dgm:spPr/>
      <dgm:t>
        <a:bodyPr/>
        <a:lstStyle/>
        <a:p>
          <a:endParaRPr lang="en-US"/>
        </a:p>
      </dgm:t>
    </dgm:pt>
    <dgm:pt modelId="{8F1766FC-2F06-489F-827B-DD0DF69B9246}">
      <dgm:prSet/>
      <dgm:spPr/>
      <dgm:t>
        <a:bodyPr/>
        <a:lstStyle/>
        <a:p>
          <a:pPr rtl="0"/>
          <a:r>
            <a:rPr lang="en-US" dirty="0" smtClean="0">
              <a:solidFill>
                <a:schemeClr val="tx1"/>
              </a:solidFill>
            </a:rPr>
            <a:t>Protection of Databases &amp; Applications</a:t>
          </a:r>
          <a:endParaRPr lang="en-US" dirty="0">
            <a:solidFill>
              <a:schemeClr val="tx1"/>
            </a:solidFill>
          </a:endParaRPr>
        </a:p>
      </dgm:t>
    </dgm:pt>
    <dgm:pt modelId="{27CBF00A-5F1C-406F-A88F-E34AB211FCDA}" type="parTrans" cxnId="{925FB537-E07E-40BA-9CD4-B7B2D01E8547}">
      <dgm:prSet/>
      <dgm:spPr/>
      <dgm:t>
        <a:bodyPr/>
        <a:lstStyle/>
        <a:p>
          <a:endParaRPr lang="en-US"/>
        </a:p>
      </dgm:t>
    </dgm:pt>
    <dgm:pt modelId="{26BA3F89-42CB-4A05-A2EA-A851FAB65239}" type="sibTrans" cxnId="{925FB537-E07E-40BA-9CD4-B7B2D01E8547}">
      <dgm:prSet/>
      <dgm:spPr/>
      <dgm:t>
        <a:bodyPr/>
        <a:lstStyle/>
        <a:p>
          <a:endParaRPr lang="en-US"/>
        </a:p>
      </dgm:t>
    </dgm:pt>
    <dgm:pt modelId="{61F667D6-4D22-4FD4-BD73-324172415F12}">
      <dgm:prSet/>
      <dgm:spPr/>
      <dgm:t>
        <a:bodyPr/>
        <a:lstStyle/>
        <a:p>
          <a:pPr rtl="0"/>
          <a:r>
            <a:rPr lang="en-US" dirty="0" smtClean="0">
              <a:solidFill>
                <a:schemeClr val="tx1"/>
              </a:solidFill>
            </a:rPr>
            <a:t>Protection of end user environments</a:t>
          </a:r>
          <a:endParaRPr lang="en-US" dirty="0">
            <a:solidFill>
              <a:schemeClr val="tx1"/>
            </a:solidFill>
          </a:endParaRPr>
        </a:p>
      </dgm:t>
    </dgm:pt>
    <dgm:pt modelId="{6A0AAEAD-C5B1-40B3-A809-4EF22CD32DF5}" type="parTrans" cxnId="{3463E431-6F6F-4E96-8FDB-EA2F40D70977}">
      <dgm:prSet/>
      <dgm:spPr/>
      <dgm:t>
        <a:bodyPr/>
        <a:lstStyle/>
        <a:p>
          <a:endParaRPr lang="en-US"/>
        </a:p>
      </dgm:t>
    </dgm:pt>
    <dgm:pt modelId="{6D6C509B-D873-4BB2-9F92-1360F6CC157B}" type="sibTrans" cxnId="{3463E431-6F6F-4E96-8FDB-EA2F40D70977}">
      <dgm:prSet/>
      <dgm:spPr/>
      <dgm:t>
        <a:bodyPr/>
        <a:lstStyle/>
        <a:p>
          <a:endParaRPr lang="en-US"/>
        </a:p>
      </dgm:t>
    </dgm:pt>
    <dgm:pt modelId="{556CD703-0B1C-4F30-8590-D22DFA173397}">
      <dgm:prSet/>
      <dgm:spPr/>
      <dgm:t>
        <a:bodyPr/>
        <a:lstStyle/>
        <a:p>
          <a:pPr rtl="0"/>
          <a:r>
            <a:rPr lang="en-US" dirty="0" smtClean="0">
              <a:solidFill>
                <a:schemeClr val="tx1"/>
              </a:solidFill>
            </a:rPr>
            <a:t>Protection of Physical and environmental </a:t>
          </a:r>
          <a:endParaRPr lang="en-US" dirty="0">
            <a:solidFill>
              <a:schemeClr val="tx1"/>
            </a:solidFill>
          </a:endParaRPr>
        </a:p>
      </dgm:t>
    </dgm:pt>
    <dgm:pt modelId="{676CD31B-F1C0-427E-A876-DCC518B9E5A8}" type="parTrans" cxnId="{CE8265AA-C92C-49C6-9DD7-E963AE1DC230}">
      <dgm:prSet/>
      <dgm:spPr/>
      <dgm:t>
        <a:bodyPr/>
        <a:lstStyle/>
        <a:p>
          <a:endParaRPr lang="en-US"/>
        </a:p>
      </dgm:t>
    </dgm:pt>
    <dgm:pt modelId="{5020F16C-B2E6-4D36-88E3-0E7516A30359}" type="sibTrans" cxnId="{CE8265AA-C92C-49C6-9DD7-E963AE1DC230}">
      <dgm:prSet/>
      <dgm:spPr/>
      <dgm:t>
        <a:bodyPr/>
        <a:lstStyle/>
        <a:p>
          <a:endParaRPr lang="en-US"/>
        </a:p>
      </dgm:t>
    </dgm:pt>
    <dgm:pt modelId="{9034D84B-8CEA-4AAF-B5E3-ED023D514FEB}">
      <dgm:prSet/>
      <dgm:spPr/>
      <dgm:t>
        <a:bodyPr/>
        <a:lstStyle/>
        <a:p>
          <a:pPr rtl="0"/>
          <a:r>
            <a:rPr lang="en-US" dirty="0" smtClean="0">
              <a:solidFill>
                <a:schemeClr val="tx1"/>
              </a:solidFill>
            </a:rPr>
            <a:t>Security measures in Third Party Outsourcing </a:t>
          </a:r>
          <a:endParaRPr lang="en-US" dirty="0">
            <a:solidFill>
              <a:schemeClr val="tx1"/>
            </a:solidFill>
          </a:endParaRPr>
        </a:p>
      </dgm:t>
    </dgm:pt>
    <dgm:pt modelId="{F98974F1-BE1F-4637-B120-9869DE666B34}" type="parTrans" cxnId="{6D6F57A6-4F98-424C-898A-54B9143B9573}">
      <dgm:prSet/>
      <dgm:spPr/>
      <dgm:t>
        <a:bodyPr/>
        <a:lstStyle/>
        <a:p>
          <a:endParaRPr lang="en-US"/>
        </a:p>
      </dgm:t>
    </dgm:pt>
    <dgm:pt modelId="{4546F6DC-E1C5-47EB-BFFA-05258AF2C5F9}" type="sibTrans" cxnId="{6D6F57A6-4F98-424C-898A-54B9143B9573}">
      <dgm:prSet/>
      <dgm:spPr/>
      <dgm:t>
        <a:bodyPr/>
        <a:lstStyle/>
        <a:p>
          <a:endParaRPr lang="en-US"/>
        </a:p>
      </dgm:t>
    </dgm:pt>
    <dgm:pt modelId="{243BDBC3-3C52-497B-8C98-38E90B243F8C}">
      <dgm:prSet/>
      <dgm:spPr/>
      <dgm:t>
        <a:bodyPr/>
        <a:lstStyle/>
        <a:p>
          <a:pPr rtl="0"/>
          <a:r>
            <a:rPr lang="en-US" dirty="0" smtClean="0">
              <a:solidFill>
                <a:schemeClr val="tx1"/>
              </a:solidFill>
            </a:rPr>
            <a:t>Logical access control</a:t>
          </a:r>
          <a:endParaRPr lang="en-US" dirty="0">
            <a:solidFill>
              <a:schemeClr val="tx1"/>
            </a:solidFill>
          </a:endParaRPr>
        </a:p>
      </dgm:t>
    </dgm:pt>
    <dgm:pt modelId="{433BBF83-DF78-4B33-81BB-FE65F772B8C9}" type="parTrans" cxnId="{DE9A17A6-BB6B-4362-A972-32E70DC6FE5A}">
      <dgm:prSet/>
      <dgm:spPr/>
      <dgm:t>
        <a:bodyPr/>
        <a:lstStyle/>
        <a:p>
          <a:endParaRPr lang="en-US"/>
        </a:p>
      </dgm:t>
    </dgm:pt>
    <dgm:pt modelId="{169328B1-F1E2-450B-95AA-FBD6F7CE1DE5}" type="sibTrans" cxnId="{DE9A17A6-BB6B-4362-A972-32E70DC6FE5A}">
      <dgm:prSet/>
      <dgm:spPr/>
      <dgm:t>
        <a:bodyPr/>
        <a:lstStyle/>
        <a:p>
          <a:endParaRPr lang="en-US"/>
        </a:p>
      </dgm:t>
    </dgm:pt>
    <dgm:pt modelId="{FBE1655E-1569-420D-8E87-4E0671FDD0E1}">
      <dgm:prSet/>
      <dgm:spPr/>
      <dgm:t>
        <a:bodyPr/>
        <a:lstStyle/>
        <a:p>
          <a:pPr rtl="0"/>
          <a:r>
            <a:rPr lang="en-US" dirty="0" smtClean="0">
              <a:solidFill>
                <a:schemeClr val="tx1"/>
              </a:solidFill>
            </a:rPr>
            <a:t>Disaster recovery Planning</a:t>
          </a:r>
          <a:endParaRPr lang="en-US" dirty="0">
            <a:solidFill>
              <a:schemeClr val="tx1"/>
            </a:solidFill>
          </a:endParaRPr>
        </a:p>
      </dgm:t>
    </dgm:pt>
    <dgm:pt modelId="{7FC1AADD-5844-474A-AF44-110A7BA613A1}" type="parTrans" cxnId="{1300036E-2F93-45EF-8AA5-8B066A05F3C8}">
      <dgm:prSet/>
      <dgm:spPr/>
      <dgm:t>
        <a:bodyPr/>
        <a:lstStyle/>
        <a:p>
          <a:endParaRPr lang="en-US"/>
        </a:p>
      </dgm:t>
    </dgm:pt>
    <dgm:pt modelId="{970249A3-517D-48FC-B7D4-43013A35E16D}" type="sibTrans" cxnId="{1300036E-2F93-45EF-8AA5-8B066A05F3C8}">
      <dgm:prSet/>
      <dgm:spPr/>
      <dgm:t>
        <a:bodyPr/>
        <a:lstStyle/>
        <a:p>
          <a:endParaRPr lang="en-US"/>
        </a:p>
      </dgm:t>
    </dgm:pt>
    <dgm:pt modelId="{1A6548EF-23B3-4DFE-BE79-5EC947EE633B}">
      <dgm:prSet/>
      <dgm:spPr/>
      <dgm:t>
        <a:bodyPr/>
        <a:lstStyle/>
        <a:p>
          <a:pPr rtl="0"/>
          <a:r>
            <a:rPr lang="en-US" dirty="0" smtClean="0">
              <a:solidFill>
                <a:schemeClr val="tx1"/>
              </a:solidFill>
            </a:rPr>
            <a:t>Security Audit </a:t>
          </a:r>
          <a:endParaRPr lang="en-US" dirty="0">
            <a:solidFill>
              <a:schemeClr val="tx1"/>
            </a:solidFill>
          </a:endParaRPr>
        </a:p>
      </dgm:t>
    </dgm:pt>
    <dgm:pt modelId="{16609FF1-AD1D-45FF-A91D-ED8000A46934}" type="parTrans" cxnId="{98AA53D9-758A-4596-A2B1-EDB733A7334B}">
      <dgm:prSet/>
      <dgm:spPr/>
      <dgm:t>
        <a:bodyPr/>
        <a:lstStyle/>
        <a:p>
          <a:endParaRPr lang="en-US"/>
        </a:p>
      </dgm:t>
    </dgm:pt>
    <dgm:pt modelId="{D578FB78-35B4-4AFD-A145-678708446DAB}" type="sibTrans" cxnId="{98AA53D9-758A-4596-A2B1-EDB733A7334B}">
      <dgm:prSet/>
      <dgm:spPr/>
      <dgm:t>
        <a:bodyPr/>
        <a:lstStyle/>
        <a:p>
          <a:endParaRPr lang="en-US"/>
        </a:p>
      </dgm:t>
    </dgm:pt>
    <dgm:pt modelId="{B6DCC3AD-D880-4574-862C-D26DB69F6686}">
      <dgm:prSet/>
      <dgm:spPr/>
      <dgm:t>
        <a:bodyPr/>
        <a:lstStyle/>
        <a:p>
          <a:pPr rtl="0"/>
          <a:r>
            <a:rPr lang="en-US" dirty="0" smtClean="0">
              <a:solidFill>
                <a:schemeClr val="tx1"/>
              </a:solidFill>
            </a:rPr>
            <a:t>Public Key Infrastructure </a:t>
          </a:r>
          <a:endParaRPr lang="en-US" dirty="0">
            <a:solidFill>
              <a:schemeClr val="tx1"/>
            </a:solidFill>
          </a:endParaRPr>
        </a:p>
      </dgm:t>
    </dgm:pt>
    <dgm:pt modelId="{0A7B1132-0EE2-47E3-B4E4-8683A098C8B9}" type="parTrans" cxnId="{E6EAD274-4609-4152-BB1A-CA0F7E389920}">
      <dgm:prSet/>
      <dgm:spPr/>
      <dgm:t>
        <a:bodyPr/>
        <a:lstStyle/>
        <a:p>
          <a:endParaRPr lang="en-US"/>
        </a:p>
      </dgm:t>
    </dgm:pt>
    <dgm:pt modelId="{81DE9F5B-9F7D-4EDD-83C5-EE273E8AAD83}" type="sibTrans" cxnId="{E6EAD274-4609-4152-BB1A-CA0F7E389920}">
      <dgm:prSet/>
      <dgm:spPr/>
      <dgm:t>
        <a:bodyPr/>
        <a:lstStyle/>
        <a:p>
          <a:endParaRPr lang="en-US"/>
        </a:p>
      </dgm:t>
    </dgm:pt>
    <dgm:pt modelId="{825B0E96-A81B-46DA-98D0-44624E7752D1}">
      <dgm:prSet/>
      <dgm:spPr/>
      <dgm:t>
        <a:bodyPr/>
        <a:lstStyle/>
        <a:p>
          <a:pPr rtl="0"/>
          <a:r>
            <a:rPr lang="en-US" dirty="0" smtClean="0">
              <a:solidFill>
                <a:schemeClr val="tx1"/>
              </a:solidFill>
            </a:rPr>
            <a:t>Legal Frameworks and various initiatives by </a:t>
          </a:r>
          <a:r>
            <a:rPr lang="en-US" dirty="0" err="1" smtClean="0">
              <a:solidFill>
                <a:schemeClr val="tx1"/>
              </a:solidFill>
            </a:rPr>
            <a:t>GoI</a:t>
          </a:r>
          <a:endParaRPr lang="en-US" dirty="0">
            <a:solidFill>
              <a:schemeClr val="tx1"/>
            </a:solidFill>
          </a:endParaRPr>
        </a:p>
      </dgm:t>
    </dgm:pt>
    <dgm:pt modelId="{D4D0F376-2A23-4238-977B-9824B0C3B648}" type="parTrans" cxnId="{D7F0BE53-C7DE-4C58-9FEF-3B4A7AB4EA37}">
      <dgm:prSet/>
      <dgm:spPr/>
      <dgm:t>
        <a:bodyPr/>
        <a:lstStyle/>
        <a:p>
          <a:endParaRPr lang="en-US"/>
        </a:p>
      </dgm:t>
    </dgm:pt>
    <dgm:pt modelId="{B6B7FC00-482D-41D6-9D5B-220C5CDB446B}" type="sibTrans" cxnId="{D7F0BE53-C7DE-4C58-9FEF-3B4A7AB4EA37}">
      <dgm:prSet/>
      <dgm:spPr/>
      <dgm:t>
        <a:bodyPr/>
        <a:lstStyle/>
        <a:p>
          <a:endParaRPr lang="en-US"/>
        </a:p>
      </dgm:t>
    </dgm:pt>
    <dgm:pt modelId="{392FD03C-02AD-4035-96B2-BE9657EFFC74}" type="pres">
      <dgm:prSet presAssocID="{B4512928-C724-419A-91CB-388E0EF661F0}" presName="linear" presStyleCnt="0">
        <dgm:presLayoutVars>
          <dgm:animLvl val="lvl"/>
          <dgm:resizeHandles val="exact"/>
        </dgm:presLayoutVars>
      </dgm:prSet>
      <dgm:spPr/>
      <dgm:t>
        <a:bodyPr/>
        <a:lstStyle/>
        <a:p>
          <a:endParaRPr lang="en-US"/>
        </a:p>
      </dgm:t>
    </dgm:pt>
    <dgm:pt modelId="{E2E9BB8D-91BB-446D-B9B7-636E3C6B19B6}" type="pres">
      <dgm:prSet presAssocID="{6C1ADE90-73D4-4F22-81F9-F756A409FC23}" presName="parentText" presStyleLbl="node1" presStyleIdx="0" presStyleCnt="1">
        <dgm:presLayoutVars>
          <dgm:chMax val="0"/>
          <dgm:bulletEnabled val="1"/>
        </dgm:presLayoutVars>
      </dgm:prSet>
      <dgm:spPr/>
      <dgm:t>
        <a:bodyPr/>
        <a:lstStyle/>
        <a:p>
          <a:endParaRPr lang="en-US"/>
        </a:p>
      </dgm:t>
    </dgm:pt>
    <dgm:pt modelId="{72BF5F8D-4147-4D64-A95A-0A467F69AA33}" type="pres">
      <dgm:prSet presAssocID="{6C1ADE90-73D4-4F22-81F9-F756A409FC23}" presName="childText" presStyleLbl="revTx" presStyleIdx="0" presStyleCnt="1">
        <dgm:presLayoutVars>
          <dgm:bulletEnabled val="1"/>
        </dgm:presLayoutVars>
      </dgm:prSet>
      <dgm:spPr/>
      <dgm:t>
        <a:bodyPr/>
        <a:lstStyle/>
        <a:p>
          <a:endParaRPr lang="en-US"/>
        </a:p>
      </dgm:t>
    </dgm:pt>
  </dgm:ptLst>
  <dgm:cxnLst>
    <dgm:cxn modelId="{033DFE08-1441-4E85-9605-BB1CA3705D34}" type="presOf" srcId="{5A6B84BC-3215-4D15-A4D6-3CE743F4D758}" destId="{72BF5F8D-4147-4D64-A95A-0A467F69AA33}" srcOrd="0" destOrd="1" presId="urn:microsoft.com/office/officeart/2005/8/layout/vList2"/>
    <dgm:cxn modelId="{3903A374-3DB9-4B9D-8B61-E11CA4055FCE}" type="presOf" srcId="{9034D84B-8CEA-4AAF-B5E3-ED023D514FEB}" destId="{72BF5F8D-4147-4D64-A95A-0A467F69AA33}" srcOrd="0" destOrd="6" presId="urn:microsoft.com/office/officeart/2005/8/layout/vList2"/>
    <dgm:cxn modelId="{925FB537-E07E-40BA-9CD4-B7B2D01E8547}" srcId="{6C1ADE90-73D4-4F22-81F9-F756A409FC23}" destId="{8F1766FC-2F06-489F-827B-DD0DF69B9246}" srcOrd="3" destOrd="0" parTransId="{27CBF00A-5F1C-406F-A88F-E34AB211FCDA}" sibTransId="{26BA3F89-42CB-4A05-A2EA-A851FAB65239}"/>
    <dgm:cxn modelId="{3445DD6E-6A0F-4422-A003-7803F9A66DEA}" type="presOf" srcId="{61F667D6-4D22-4FD4-BD73-324172415F12}" destId="{72BF5F8D-4147-4D64-A95A-0A467F69AA33}" srcOrd="0" destOrd="4" presId="urn:microsoft.com/office/officeart/2005/8/layout/vList2"/>
    <dgm:cxn modelId="{CE8265AA-C92C-49C6-9DD7-E963AE1DC230}" srcId="{6C1ADE90-73D4-4F22-81F9-F756A409FC23}" destId="{556CD703-0B1C-4F30-8590-D22DFA173397}" srcOrd="5" destOrd="0" parTransId="{676CD31B-F1C0-427E-A876-DCC518B9E5A8}" sibTransId="{5020F16C-B2E6-4D36-88E3-0E7516A30359}"/>
    <dgm:cxn modelId="{960FCDD4-580B-465C-92AF-9CE8B224CD25}" srcId="{B4512928-C724-419A-91CB-388E0EF661F0}" destId="{6C1ADE90-73D4-4F22-81F9-F756A409FC23}" srcOrd="0" destOrd="0" parTransId="{EC1684F1-2027-4EF3-97FA-6E8003799B5D}" sibTransId="{1A464A6A-4C89-4732-A2D8-FD36C83879EC}"/>
    <dgm:cxn modelId="{D5C58720-78FD-4A29-8A8B-51A86B13F4C1}" type="presOf" srcId="{FBE1655E-1569-420D-8E87-4E0671FDD0E1}" destId="{72BF5F8D-4147-4D64-A95A-0A467F69AA33}" srcOrd="0" destOrd="8" presId="urn:microsoft.com/office/officeart/2005/8/layout/vList2"/>
    <dgm:cxn modelId="{474C040D-AA70-4405-A7B2-38FC2FA52E6B}" type="presOf" srcId="{825B0E96-A81B-46DA-98D0-44624E7752D1}" destId="{72BF5F8D-4147-4D64-A95A-0A467F69AA33}" srcOrd="0" destOrd="11" presId="urn:microsoft.com/office/officeart/2005/8/layout/vList2"/>
    <dgm:cxn modelId="{E1FFBE5E-30D3-4203-8B84-0FB26F9D1020}" type="presOf" srcId="{B6DCC3AD-D880-4574-862C-D26DB69F6686}" destId="{72BF5F8D-4147-4D64-A95A-0A467F69AA33}" srcOrd="0" destOrd="10" presId="urn:microsoft.com/office/officeart/2005/8/layout/vList2"/>
    <dgm:cxn modelId="{375A6F38-27D2-4A4F-B818-CCF05B896AA9}" type="presOf" srcId="{1A6548EF-23B3-4DFE-BE79-5EC947EE633B}" destId="{72BF5F8D-4147-4D64-A95A-0A467F69AA33}" srcOrd="0" destOrd="9" presId="urn:microsoft.com/office/officeart/2005/8/layout/vList2"/>
    <dgm:cxn modelId="{98AA53D9-758A-4596-A2B1-EDB733A7334B}" srcId="{6C1ADE90-73D4-4F22-81F9-F756A409FC23}" destId="{1A6548EF-23B3-4DFE-BE79-5EC947EE633B}" srcOrd="9" destOrd="0" parTransId="{16609FF1-AD1D-45FF-A91D-ED8000A46934}" sibTransId="{D578FB78-35B4-4AFD-A145-678708446DAB}"/>
    <dgm:cxn modelId="{ED158160-E036-457C-90EA-83737F6299A3}" type="presOf" srcId="{E63C418D-24C1-42C1-B2EC-56CFBE14A978}" destId="{72BF5F8D-4147-4D64-A95A-0A467F69AA33}" srcOrd="0" destOrd="2" presId="urn:microsoft.com/office/officeart/2005/8/layout/vList2"/>
    <dgm:cxn modelId="{E6EAD274-4609-4152-BB1A-CA0F7E389920}" srcId="{6C1ADE90-73D4-4F22-81F9-F756A409FC23}" destId="{B6DCC3AD-D880-4574-862C-D26DB69F6686}" srcOrd="10" destOrd="0" parTransId="{0A7B1132-0EE2-47E3-B4E4-8683A098C8B9}" sibTransId="{81DE9F5B-9F7D-4EDD-83C5-EE273E8AAD83}"/>
    <dgm:cxn modelId="{6D6F57A6-4F98-424C-898A-54B9143B9573}" srcId="{6C1ADE90-73D4-4F22-81F9-F756A409FC23}" destId="{9034D84B-8CEA-4AAF-B5E3-ED023D514FEB}" srcOrd="6" destOrd="0" parTransId="{F98974F1-BE1F-4637-B120-9869DE666B34}" sibTransId="{4546F6DC-E1C5-47EB-BFFA-05258AF2C5F9}"/>
    <dgm:cxn modelId="{3463E431-6F6F-4E96-8FDB-EA2F40D70977}" srcId="{6C1ADE90-73D4-4F22-81F9-F756A409FC23}" destId="{61F667D6-4D22-4FD4-BD73-324172415F12}" srcOrd="4" destOrd="0" parTransId="{6A0AAEAD-C5B1-40B3-A809-4EF22CD32DF5}" sibTransId="{6D6C509B-D873-4BB2-9F92-1360F6CC157B}"/>
    <dgm:cxn modelId="{9322537D-A691-4DB1-949C-3C1B9B7FCF3A}" type="presOf" srcId="{556CD703-0B1C-4F30-8590-D22DFA173397}" destId="{72BF5F8D-4147-4D64-A95A-0A467F69AA33}" srcOrd="0" destOrd="5" presId="urn:microsoft.com/office/officeart/2005/8/layout/vList2"/>
    <dgm:cxn modelId="{E3DDA547-2D33-44A5-804A-5BD2062BAEC9}" srcId="{6C1ADE90-73D4-4F22-81F9-F756A409FC23}" destId="{E63C418D-24C1-42C1-B2EC-56CFBE14A978}" srcOrd="2" destOrd="0" parTransId="{16BA8D19-67F8-4CA2-AED4-5C10BE13A100}" sibTransId="{2BF2253D-ED35-475B-86EC-AFBF43F72009}"/>
    <dgm:cxn modelId="{D7F0BE53-C7DE-4C58-9FEF-3B4A7AB4EA37}" srcId="{6C1ADE90-73D4-4F22-81F9-F756A409FC23}" destId="{825B0E96-A81B-46DA-98D0-44624E7752D1}" srcOrd="11" destOrd="0" parTransId="{D4D0F376-2A23-4238-977B-9824B0C3B648}" sibTransId="{B6B7FC00-482D-41D6-9D5B-220C5CDB446B}"/>
    <dgm:cxn modelId="{0EA703FD-1247-47F9-85B3-1EAFAE740D98}" srcId="{6C1ADE90-73D4-4F22-81F9-F756A409FC23}" destId="{9679378D-5D35-4FF0-B17D-9BEFF6B3FB14}" srcOrd="0" destOrd="0" parTransId="{C88C1567-2C8F-43BC-A28C-1984963D96A8}" sibTransId="{7FCF798C-060E-42E1-A1DB-EA18045922B9}"/>
    <dgm:cxn modelId="{41C2B5D2-844E-42B5-9D53-FC85D94EDB41}" type="presOf" srcId="{B4512928-C724-419A-91CB-388E0EF661F0}" destId="{392FD03C-02AD-4035-96B2-BE9657EFFC74}" srcOrd="0" destOrd="0" presId="urn:microsoft.com/office/officeart/2005/8/layout/vList2"/>
    <dgm:cxn modelId="{BB805F66-D2F6-4D2F-BCE5-79675329B4BA}" srcId="{6C1ADE90-73D4-4F22-81F9-F756A409FC23}" destId="{5A6B84BC-3215-4D15-A4D6-3CE743F4D758}" srcOrd="1" destOrd="0" parTransId="{3744136B-03B4-44CC-B607-6AB95DE5D066}" sibTransId="{6397C4CE-EA6F-41D2-BE4E-EB963515D04D}"/>
    <dgm:cxn modelId="{1300036E-2F93-45EF-8AA5-8B066A05F3C8}" srcId="{6C1ADE90-73D4-4F22-81F9-F756A409FC23}" destId="{FBE1655E-1569-420D-8E87-4E0671FDD0E1}" srcOrd="8" destOrd="0" parTransId="{7FC1AADD-5844-474A-AF44-110A7BA613A1}" sibTransId="{970249A3-517D-48FC-B7D4-43013A35E16D}"/>
    <dgm:cxn modelId="{3B1C93C0-798D-41D9-ADAA-2DA1288B8FBD}" type="presOf" srcId="{243BDBC3-3C52-497B-8C98-38E90B243F8C}" destId="{72BF5F8D-4147-4D64-A95A-0A467F69AA33}" srcOrd="0" destOrd="7" presId="urn:microsoft.com/office/officeart/2005/8/layout/vList2"/>
    <dgm:cxn modelId="{AB027050-992A-4C5F-8928-0C457CEA15B2}" type="presOf" srcId="{6C1ADE90-73D4-4F22-81F9-F756A409FC23}" destId="{E2E9BB8D-91BB-446D-B9B7-636E3C6B19B6}" srcOrd="0" destOrd="0" presId="urn:microsoft.com/office/officeart/2005/8/layout/vList2"/>
    <dgm:cxn modelId="{DE9A17A6-BB6B-4362-A972-32E70DC6FE5A}" srcId="{6C1ADE90-73D4-4F22-81F9-F756A409FC23}" destId="{243BDBC3-3C52-497B-8C98-38E90B243F8C}" srcOrd="7" destOrd="0" parTransId="{433BBF83-DF78-4B33-81BB-FE65F772B8C9}" sibTransId="{169328B1-F1E2-450B-95AA-FBD6F7CE1DE5}"/>
    <dgm:cxn modelId="{1ADC28E0-18E5-417A-8C80-C51F7A7BD00C}" type="presOf" srcId="{8F1766FC-2F06-489F-827B-DD0DF69B9246}" destId="{72BF5F8D-4147-4D64-A95A-0A467F69AA33}" srcOrd="0" destOrd="3" presId="urn:microsoft.com/office/officeart/2005/8/layout/vList2"/>
    <dgm:cxn modelId="{FC34B8F3-92A3-4D03-8CB0-74BB604E6416}" type="presOf" srcId="{9679378D-5D35-4FF0-B17D-9BEFF6B3FB14}" destId="{72BF5F8D-4147-4D64-A95A-0A467F69AA33}" srcOrd="0" destOrd="0" presId="urn:microsoft.com/office/officeart/2005/8/layout/vList2"/>
    <dgm:cxn modelId="{ED3178B4-406B-4DEA-A56B-9E7B2FEA9B45}" type="presParOf" srcId="{392FD03C-02AD-4035-96B2-BE9657EFFC74}" destId="{E2E9BB8D-91BB-446D-B9B7-636E3C6B19B6}" srcOrd="0" destOrd="0" presId="urn:microsoft.com/office/officeart/2005/8/layout/vList2"/>
    <dgm:cxn modelId="{AE639245-C45E-4574-9908-FBFE309789F6}" type="presParOf" srcId="{392FD03C-02AD-4035-96B2-BE9657EFFC74}" destId="{72BF5F8D-4147-4D64-A95A-0A467F69AA33}" srcOrd="1"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0CCD62-1FC7-4133-8E29-621E9337CE17}" type="doc">
      <dgm:prSet loTypeId="urn:microsoft.com/office/officeart/2005/8/layout/gear1" loCatId="cycle" qsTypeId="urn:microsoft.com/office/officeart/2005/8/quickstyle/simple5" qsCatId="simple" csTypeId="urn:microsoft.com/office/officeart/2005/8/colors/colorful5" csCatId="colorful" phldr="1"/>
      <dgm:spPr/>
    </dgm:pt>
    <dgm:pt modelId="{00DA8DF9-B36C-46F3-B737-E0D47817AE79}">
      <dgm:prSet phldrT="[Text]"/>
      <dgm:spPr/>
      <dgm:t>
        <a:bodyPr/>
        <a:lstStyle/>
        <a:p>
          <a:r>
            <a:rPr lang="en-US" dirty="0" smtClean="0">
              <a:solidFill>
                <a:schemeClr val="tx1"/>
              </a:solidFill>
            </a:rPr>
            <a:t>Technology</a:t>
          </a:r>
          <a:endParaRPr lang="en-US" dirty="0">
            <a:solidFill>
              <a:schemeClr val="tx1"/>
            </a:solidFill>
          </a:endParaRPr>
        </a:p>
      </dgm:t>
    </dgm:pt>
    <dgm:pt modelId="{9214E764-2E6C-4240-9887-B938B6587E0E}" type="parTrans" cxnId="{15EA3110-D20E-469B-A987-964285B3B13B}">
      <dgm:prSet/>
      <dgm:spPr/>
      <dgm:t>
        <a:bodyPr/>
        <a:lstStyle/>
        <a:p>
          <a:endParaRPr lang="en-US"/>
        </a:p>
      </dgm:t>
    </dgm:pt>
    <dgm:pt modelId="{A1D1664B-8ECA-4882-970A-59C1688BF315}" type="sibTrans" cxnId="{15EA3110-D20E-469B-A987-964285B3B13B}">
      <dgm:prSet/>
      <dgm:spPr/>
      <dgm:t>
        <a:bodyPr/>
        <a:lstStyle/>
        <a:p>
          <a:endParaRPr lang="en-US"/>
        </a:p>
      </dgm:t>
    </dgm:pt>
    <dgm:pt modelId="{E1DAFE9F-923A-4BEF-9DA2-E2500A5C0650}">
      <dgm:prSet phldrT="[Text]"/>
      <dgm:spPr/>
      <dgm:t>
        <a:bodyPr/>
        <a:lstStyle/>
        <a:p>
          <a:r>
            <a:rPr lang="en-US" dirty="0" smtClean="0">
              <a:solidFill>
                <a:schemeClr val="tx1"/>
              </a:solidFill>
            </a:rPr>
            <a:t>Process</a:t>
          </a:r>
          <a:endParaRPr lang="en-US" dirty="0">
            <a:solidFill>
              <a:schemeClr val="tx1"/>
            </a:solidFill>
          </a:endParaRPr>
        </a:p>
      </dgm:t>
    </dgm:pt>
    <dgm:pt modelId="{9460B0FF-B3C1-4658-B107-3ED7EE898C34}" type="parTrans" cxnId="{296958E9-A694-4A4E-860F-38563DFD94A5}">
      <dgm:prSet/>
      <dgm:spPr/>
      <dgm:t>
        <a:bodyPr/>
        <a:lstStyle/>
        <a:p>
          <a:endParaRPr lang="en-US"/>
        </a:p>
      </dgm:t>
    </dgm:pt>
    <dgm:pt modelId="{BA628613-E1B9-45A6-B728-1132096E6A04}" type="sibTrans" cxnId="{296958E9-A694-4A4E-860F-38563DFD94A5}">
      <dgm:prSet/>
      <dgm:spPr/>
      <dgm:t>
        <a:bodyPr/>
        <a:lstStyle/>
        <a:p>
          <a:endParaRPr lang="en-US"/>
        </a:p>
      </dgm:t>
    </dgm:pt>
    <dgm:pt modelId="{A6593C7B-CF98-4902-A551-BCE019B7CE14}">
      <dgm:prSet phldrT="[Text]"/>
      <dgm:spPr/>
      <dgm:t>
        <a:bodyPr/>
        <a:lstStyle/>
        <a:p>
          <a:r>
            <a:rPr lang="en-US" dirty="0" smtClean="0">
              <a:solidFill>
                <a:schemeClr val="tx1"/>
              </a:solidFill>
            </a:rPr>
            <a:t>People </a:t>
          </a:r>
          <a:endParaRPr lang="en-US" dirty="0">
            <a:solidFill>
              <a:schemeClr val="tx1"/>
            </a:solidFill>
          </a:endParaRPr>
        </a:p>
      </dgm:t>
    </dgm:pt>
    <dgm:pt modelId="{5C55450D-A3AE-4413-89FD-1E88DCC7D339}" type="parTrans" cxnId="{C99706D1-C107-4E6D-8EAE-76EA7DF02D93}">
      <dgm:prSet/>
      <dgm:spPr/>
      <dgm:t>
        <a:bodyPr/>
        <a:lstStyle/>
        <a:p>
          <a:endParaRPr lang="en-US"/>
        </a:p>
      </dgm:t>
    </dgm:pt>
    <dgm:pt modelId="{F205A818-C470-4900-ADA4-958B407277E5}" type="sibTrans" cxnId="{C99706D1-C107-4E6D-8EAE-76EA7DF02D93}">
      <dgm:prSet/>
      <dgm:spPr/>
      <dgm:t>
        <a:bodyPr/>
        <a:lstStyle/>
        <a:p>
          <a:endParaRPr lang="en-US"/>
        </a:p>
      </dgm:t>
    </dgm:pt>
    <dgm:pt modelId="{4BB69B38-91F1-4209-BD3F-8F26211EF092}" type="pres">
      <dgm:prSet presAssocID="{300CCD62-1FC7-4133-8E29-621E9337CE17}" presName="composite" presStyleCnt="0">
        <dgm:presLayoutVars>
          <dgm:chMax val="3"/>
          <dgm:animLvl val="lvl"/>
          <dgm:resizeHandles val="exact"/>
        </dgm:presLayoutVars>
      </dgm:prSet>
      <dgm:spPr/>
    </dgm:pt>
    <dgm:pt modelId="{E9866FD2-CE1D-4919-B02C-0A69F7CDF5FD}" type="pres">
      <dgm:prSet presAssocID="{00DA8DF9-B36C-46F3-B737-E0D47817AE79}" presName="gear1" presStyleLbl="node1" presStyleIdx="0" presStyleCnt="3">
        <dgm:presLayoutVars>
          <dgm:chMax val="1"/>
          <dgm:bulletEnabled val="1"/>
        </dgm:presLayoutVars>
      </dgm:prSet>
      <dgm:spPr/>
      <dgm:t>
        <a:bodyPr/>
        <a:lstStyle/>
        <a:p>
          <a:endParaRPr lang="en-US"/>
        </a:p>
      </dgm:t>
    </dgm:pt>
    <dgm:pt modelId="{5690C028-6291-46F4-A020-D58FC69EE347}" type="pres">
      <dgm:prSet presAssocID="{00DA8DF9-B36C-46F3-B737-E0D47817AE79}" presName="gear1srcNode" presStyleLbl="node1" presStyleIdx="0" presStyleCnt="3"/>
      <dgm:spPr/>
      <dgm:t>
        <a:bodyPr/>
        <a:lstStyle/>
        <a:p>
          <a:endParaRPr lang="en-US"/>
        </a:p>
      </dgm:t>
    </dgm:pt>
    <dgm:pt modelId="{6BC21782-FF65-4902-8243-5BEC8B22A1A2}" type="pres">
      <dgm:prSet presAssocID="{00DA8DF9-B36C-46F3-B737-E0D47817AE79}" presName="gear1dstNode" presStyleLbl="node1" presStyleIdx="0" presStyleCnt="3"/>
      <dgm:spPr/>
      <dgm:t>
        <a:bodyPr/>
        <a:lstStyle/>
        <a:p>
          <a:endParaRPr lang="en-US"/>
        </a:p>
      </dgm:t>
    </dgm:pt>
    <dgm:pt modelId="{9BAF7B35-34D4-40A0-AA19-4092327FC66E}" type="pres">
      <dgm:prSet presAssocID="{E1DAFE9F-923A-4BEF-9DA2-E2500A5C0650}" presName="gear2" presStyleLbl="node1" presStyleIdx="1" presStyleCnt="3">
        <dgm:presLayoutVars>
          <dgm:chMax val="1"/>
          <dgm:bulletEnabled val="1"/>
        </dgm:presLayoutVars>
      </dgm:prSet>
      <dgm:spPr/>
      <dgm:t>
        <a:bodyPr/>
        <a:lstStyle/>
        <a:p>
          <a:endParaRPr lang="en-US"/>
        </a:p>
      </dgm:t>
    </dgm:pt>
    <dgm:pt modelId="{FDC7FFE8-715B-42E1-958F-57AB67295C98}" type="pres">
      <dgm:prSet presAssocID="{E1DAFE9F-923A-4BEF-9DA2-E2500A5C0650}" presName="gear2srcNode" presStyleLbl="node1" presStyleIdx="1" presStyleCnt="3"/>
      <dgm:spPr/>
      <dgm:t>
        <a:bodyPr/>
        <a:lstStyle/>
        <a:p>
          <a:endParaRPr lang="en-US"/>
        </a:p>
      </dgm:t>
    </dgm:pt>
    <dgm:pt modelId="{087B942D-C083-436C-BDB1-7FA42351F511}" type="pres">
      <dgm:prSet presAssocID="{E1DAFE9F-923A-4BEF-9DA2-E2500A5C0650}" presName="gear2dstNode" presStyleLbl="node1" presStyleIdx="1" presStyleCnt="3"/>
      <dgm:spPr/>
      <dgm:t>
        <a:bodyPr/>
        <a:lstStyle/>
        <a:p>
          <a:endParaRPr lang="en-US"/>
        </a:p>
      </dgm:t>
    </dgm:pt>
    <dgm:pt modelId="{8FB5BF16-5637-4028-B4AD-C7073F23A716}" type="pres">
      <dgm:prSet presAssocID="{A6593C7B-CF98-4902-A551-BCE019B7CE14}" presName="gear3" presStyleLbl="node1" presStyleIdx="2" presStyleCnt="3"/>
      <dgm:spPr/>
      <dgm:t>
        <a:bodyPr/>
        <a:lstStyle/>
        <a:p>
          <a:endParaRPr lang="en-US"/>
        </a:p>
      </dgm:t>
    </dgm:pt>
    <dgm:pt modelId="{306460F4-3623-42A8-A2A5-AC052EA6098B}" type="pres">
      <dgm:prSet presAssocID="{A6593C7B-CF98-4902-A551-BCE019B7CE14}" presName="gear3tx" presStyleLbl="node1" presStyleIdx="2" presStyleCnt="3">
        <dgm:presLayoutVars>
          <dgm:chMax val="1"/>
          <dgm:bulletEnabled val="1"/>
        </dgm:presLayoutVars>
      </dgm:prSet>
      <dgm:spPr/>
      <dgm:t>
        <a:bodyPr/>
        <a:lstStyle/>
        <a:p>
          <a:endParaRPr lang="en-US"/>
        </a:p>
      </dgm:t>
    </dgm:pt>
    <dgm:pt modelId="{F749EA4E-C6F7-4B20-AA3B-89E0515ACCEE}" type="pres">
      <dgm:prSet presAssocID="{A6593C7B-CF98-4902-A551-BCE019B7CE14}" presName="gear3srcNode" presStyleLbl="node1" presStyleIdx="2" presStyleCnt="3"/>
      <dgm:spPr/>
      <dgm:t>
        <a:bodyPr/>
        <a:lstStyle/>
        <a:p>
          <a:endParaRPr lang="en-US"/>
        </a:p>
      </dgm:t>
    </dgm:pt>
    <dgm:pt modelId="{6A2C302B-C2C3-43F0-9054-7F9E15C7B3FE}" type="pres">
      <dgm:prSet presAssocID="{A6593C7B-CF98-4902-A551-BCE019B7CE14}" presName="gear3dstNode" presStyleLbl="node1" presStyleIdx="2" presStyleCnt="3"/>
      <dgm:spPr/>
      <dgm:t>
        <a:bodyPr/>
        <a:lstStyle/>
        <a:p>
          <a:endParaRPr lang="en-US"/>
        </a:p>
      </dgm:t>
    </dgm:pt>
    <dgm:pt modelId="{1E14EA07-CAC8-4181-B3A5-524DC59B45D3}" type="pres">
      <dgm:prSet presAssocID="{A1D1664B-8ECA-4882-970A-59C1688BF315}" presName="connector1" presStyleLbl="sibTrans2D1" presStyleIdx="0" presStyleCnt="3"/>
      <dgm:spPr/>
      <dgm:t>
        <a:bodyPr/>
        <a:lstStyle/>
        <a:p>
          <a:endParaRPr lang="en-US"/>
        </a:p>
      </dgm:t>
    </dgm:pt>
    <dgm:pt modelId="{0A332946-3ED2-4DB6-9FEA-EB8B8FEE662B}" type="pres">
      <dgm:prSet presAssocID="{BA628613-E1B9-45A6-B728-1132096E6A04}" presName="connector2" presStyleLbl="sibTrans2D1" presStyleIdx="1" presStyleCnt="3"/>
      <dgm:spPr/>
      <dgm:t>
        <a:bodyPr/>
        <a:lstStyle/>
        <a:p>
          <a:endParaRPr lang="en-US"/>
        </a:p>
      </dgm:t>
    </dgm:pt>
    <dgm:pt modelId="{0B1FEA54-52B6-43D4-AD4D-9E7BDEBCAA93}" type="pres">
      <dgm:prSet presAssocID="{F205A818-C470-4900-ADA4-958B407277E5}" presName="connector3" presStyleLbl="sibTrans2D1" presStyleIdx="2" presStyleCnt="3"/>
      <dgm:spPr/>
      <dgm:t>
        <a:bodyPr/>
        <a:lstStyle/>
        <a:p>
          <a:endParaRPr lang="en-US"/>
        </a:p>
      </dgm:t>
    </dgm:pt>
  </dgm:ptLst>
  <dgm:cxnLst>
    <dgm:cxn modelId="{29CC37F9-867D-44C4-BF33-E6F4E72DC9D5}" type="presOf" srcId="{00DA8DF9-B36C-46F3-B737-E0D47817AE79}" destId="{5690C028-6291-46F4-A020-D58FC69EE347}" srcOrd="1" destOrd="0" presId="urn:microsoft.com/office/officeart/2005/8/layout/gear1"/>
    <dgm:cxn modelId="{9E57D133-F243-4027-A5D4-E3851E520884}" type="presOf" srcId="{300CCD62-1FC7-4133-8E29-621E9337CE17}" destId="{4BB69B38-91F1-4209-BD3F-8F26211EF092}" srcOrd="0" destOrd="0" presId="urn:microsoft.com/office/officeart/2005/8/layout/gear1"/>
    <dgm:cxn modelId="{01F56569-3373-4B8E-BBA5-F50849F491B2}" type="presOf" srcId="{E1DAFE9F-923A-4BEF-9DA2-E2500A5C0650}" destId="{087B942D-C083-436C-BDB1-7FA42351F511}" srcOrd="2" destOrd="0" presId="urn:microsoft.com/office/officeart/2005/8/layout/gear1"/>
    <dgm:cxn modelId="{296958E9-A694-4A4E-860F-38563DFD94A5}" srcId="{300CCD62-1FC7-4133-8E29-621E9337CE17}" destId="{E1DAFE9F-923A-4BEF-9DA2-E2500A5C0650}" srcOrd="1" destOrd="0" parTransId="{9460B0FF-B3C1-4658-B107-3ED7EE898C34}" sibTransId="{BA628613-E1B9-45A6-B728-1132096E6A04}"/>
    <dgm:cxn modelId="{15EA3110-D20E-469B-A987-964285B3B13B}" srcId="{300CCD62-1FC7-4133-8E29-621E9337CE17}" destId="{00DA8DF9-B36C-46F3-B737-E0D47817AE79}" srcOrd="0" destOrd="0" parTransId="{9214E764-2E6C-4240-9887-B938B6587E0E}" sibTransId="{A1D1664B-8ECA-4882-970A-59C1688BF315}"/>
    <dgm:cxn modelId="{C99706D1-C107-4E6D-8EAE-76EA7DF02D93}" srcId="{300CCD62-1FC7-4133-8E29-621E9337CE17}" destId="{A6593C7B-CF98-4902-A551-BCE019B7CE14}" srcOrd="2" destOrd="0" parTransId="{5C55450D-A3AE-4413-89FD-1E88DCC7D339}" sibTransId="{F205A818-C470-4900-ADA4-958B407277E5}"/>
    <dgm:cxn modelId="{4329D490-9706-425A-A00D-DD154743FAE4}" type="presOf" srcId="{F205A818-C470-4900-ADA4-958B407277E5}" destId="{0B1FEA54-52B6-43D4-AD4D-9E7BDEBCAA93}" srcOrd="0" destOrd="0" presId="urn:microsoft.com/office/officeart/2005/8/layout/gear1"/>
    <dgm:cxn modelId="{BF197FA0-528F-45F2-82A9-D19A10BB814B}" type="presOf" srcId="{A6593C7B-CF98-4902-A551-BCE019B7CE14}" destId="{8FB5BF16-5637-4028-B4AD-C7073F23A716}" srcOrd="0" destOrd="0" presId="urn:microsoft.com/office/officeart/2005/8/layout/gear1"/>
    <dgm:cxn modelId="{F75E5AC9-28F7-4756-ABDF-BA24A41CD13B}" type="presOf" srcId="{A6593C7B-CF98-4902-A551-BCE019B7CE14}" destId="{F749EA4E-C6F7-4B20-AA3B-89E0515ACCEE}" srcOrd="2" destOrd="0" presId="urn:microsoft.com/office/officeart/2005/8/layout/gear1"/>
    <dgm:cxn modelId="{AA7DAC38-F163-4204-AF9C-4D20794F42B0}" type="presOf" srcId="{00DA8DF9-B36C-46F3-B737-E0D47817AE79}" destId="{6BC21782-FF65-4902-8243-5BEC8B22A1A2}" srcOrd="2" destOrd="0" presId="urn:microsoft.com/office/officeart/2005/8/layout/gear1"/>
    <dgm:cxn modelId="{9133CD18-3E8B-4647-AA9D-E3129C0AD097}" type="presOf" srcId="{A1D1664B-8ECA-4882-970A-59C1688BF315}" destId="{1E14EA07-CAC8-4181-B3A5-524DC59B45D3}" srcOrd="0" destOrd="0" presId="urn:microsoft.com/office/officeart/2005/8/layout/gear1"/>
    <dgm:cxn modelId="{062C3EEF-1822-4744-9099-D44398C405B5}" type="presOf" srcId="{A6593C7B-CF98-4902-A551-BCE019B7CE14}" destId="{6A2C302B-C2C3-43F0-9054-7F9E15C7B3FE}" srcOrd="3" destOrd="0" presId="urn:microsoft.com/office/officeart/2005/8/layout/gear1"/>
    <dgm:cxn modelId="{B47C427A-BB88-4C85-8B89-416F2512461E}" type="presOf" srcId="{00DA8DF9-B36C-46F3-B737-E0D47817AE79}" destId="{E9866FD2-CE1D-4919-B02C-0A69F7CDF5FD}" srcOrd="0" destOrd="0" presId="urn:microsoft.com/office/officeart/2005/8/layout/gear1"/>
    <dgm:cxn modelId="{B7D00218-B9E4-49CD-B176-CDB9530B2E35}" type="presOf" srcId="{BA628613-E1B9-45A6-B728-1132096E6A04}" destId="{0A332946-3ED2-4DB6-9FEA-EB8B8FEE662B}" srcOrd="0" destOrd="0" presId="urn:microsoft.com/office/officeart/2005/8/layout/gear1"/>
    <dgm:cxn modelId="{5B09DC9A-0318-4438-8A0F-DE3AEC1D722B}" type="presOf" srcId="{E1DAFE9F-923A-4BEF-9DA2-E2500A5C0650}" destId="{9BAF7B35-34D4-40A0-AA19-4092327FC66E}" srcOrd="0" destOrd="0" presId="urn:microsoft.com/office/officeart/2005/8/layout/gear1"/>
    <dgm:cxn modelId="{838866AD-FEB6-47CE-B0FB-0AF423B66C07}" type="presOf" srcId="{E1DAFE9F-923A-4BEF-9DA2-E2500A5C0650}" destId="{FDC7FFE8-715B-42E1-958F-57AB67295C98}" srcOrd="1" destOrd="0" presId="urn:microsoft.com/office/officeart/2005/8/layout/gear1"/>
    <dgm:cxn modelId="{4FF9A473-0747-47D1-9CB6-DEEE6BB865CB}" type="presOf" srcId="{A6593C7B-CF98-4902-A551-BCE019B7CE14}" destId="{306460F4-3623-42A8-A2A5-AC052EA6098B}" srcOrd="1" destOrd="0" presId="urn:microsoft.com/office/officeart/2005/8/layout/gear1"/>
    <dgm:cxn modelId="{733224EB-4319-4DC6-8B61-5DE0762786A5}" type="presParOf" srcId="{4BB69B38-91F1-4209-BD3F-8F26211EF092}" destId="{E9866FD2-CE1D-4919-B02C-0A69F7CDF5FD}" srcOrd="0" destOrd="0" presId="urn:microsoft.com/office/officeart/2005/8/layout/gear1"/>
    <dgm:cxn modelId="{0AA1D7E1-CF6B-4F27-814E-DDC921F7DC8E}" type="presParOf" srcId="{4BB69B38-91F1-4209-BD3F-8F26211EF092}" destId="{5690C028-6291-46F4-A020-D58FC69EE347}" srcOrd="1" destOrd="0" presId="urn:microsoft.com/office/officeart/2005/8/layout/gear1"/>
    <dgm:cxn modelId="{6509AD3C-0807-4365-BB75-6620D48AF7B8}" type="presParOf" srcId="{4BB69B38-91F1-4209-BD3F-8F26211EF092}" destId="{6BC21782-FF65-4902-8243-5BEC8B22A1A2}" srcOrd="2" destOrd="0" presId="urn:microsoft.com/office/officeart/2005/8/layout/gear1"/>
    <dgm:cxn modelId="{F400AF8C-8E92-4D0B-AFDE-26F1B9F9946F}" type="presParOf" srcId="{4BB69B38-91F1-4209-BD3F-8F26211EF092}" destId="{9BAF7B35-34D4-40A0-AA19-4092327FC66E}" srcOrd="3" destOrd="0" presId="urn:microsoft.com/office/officeart/2005/8/layout/gear1"/>
    <dgm:cxn modelId="{315D2553-7760-40CD-837E-CB1484C33A12}" type="presParOf" srcId="{4BB69B38-91F1-4209-BD3F-8F26211EF092}" destId="{FDC7FFE8-715B-42E1-958F-57AB67295C98}" srcOrd="4" destOrd="0" presId="urn:microsoft.com/office/officeart/2005/8/layout/gear1"/>
    <dgm:cxn modelId="{9426A004-DF0F-4B9C-814F-69B574102E89}" type="presParOf" srcId="{4BB69B38-91F1-4209-BD3F-8F26211EF092}" destId="{087B942D-C083-436C-BDB1-7FA42351F511}" srcOrd="5" destOrd="0" presId="urn:microsoft.com/office/officeart/2005/8/layout/gear1"/>
    <dgm:cxn modelId="{900726F3-F179-4C98-9264-B365513547DB}" type="presParOf" srcId="{4BB69B38-91F1-4209-BD3F-8F26211EF092}" destId="{8FB5BF16-5637-4028-B4AD-C7073F23A716}" srcOrd="6" destOrd="0" presId="urn:microsoft.com/office/officeart/2005/8/layout/gear1"/>
    <dgm:cxn modelId="{2A963ECA-BBF7-4DA2-BD02-1EFA6C77148A}" type="presParOf" srcId="{4BB69B38-91F1-4209-BD3F-8F26211EF092}" destId="{306460F4-3623-42A8-A2A5-AC052EA6098B}" srcOrd="7" destOrd="0" presId="urn:microsoft.com/office/officeart/2005/8/layout/gear1"/>
    <dgm:cxn modelId="{760DA497-0FCD-4653-ABE1-C08FAD68EFE8}" type="presParOf" srcId="{4BB69B38-91F1-4209-BD3F-8F26211EF092}" destId="{F749EA4E-C6F7-4B20-AA3B-89E0515ACCEE}" srcOrd="8" destOrd="0" presId="urn:microsoft.com/office/officeart/2005/8/layout/gear1"/>
    <dgm:cxn modelId="{2550710D-0E20-40C3-B1FD-A2A2C2E02616}" type="presParOf" srcId="{4BB69B38-91F1-4209-BD3F-8F26211EF092}" destId="{6A2C302B-C2C3-43F0-9054-7F9E15C7B3FE}" srcOrd="9" destOrd="0" presId="urn:microsoft.com/office/officeart/2005/8/layout/gear1"/>
    <dgm:cxn modelId="{9C264CA0-7533-44DD-910B-899763D61168}" type="presParOf" srcId="{4BB69B38-91F1-4209-BD3F-8F26211EF092}" destId="{1E14EA07-CAC8-4181-B3A5-524DC59B45D3}" srcOrd="10" destOrd="0" presId="urn:microsoft.com/office/officeart/2005/8/layout/gear1"/>
    <dgm:cxn modelId="{1065B078-07D2-4F43-BD93-B5A0636C1D6C}" type="presParOf" srcId="{4BB69B38-91F1-4209-BD3F-8F26211EF092}" destId="{0A332946-3ED2-4DB6-9FEA-EB8B8FEE662B}" srcOrd="11" destOrd="0" presId="urn:microsoft.com/office/officeart/2005/8/layout/gear1"/>
    <dgm:cxn modelId="{04C43FA4-1F2F-496D-90CF-B4CE1EC18F96}" type="presParOf" srcId="{4BB69B38-91F1-4209-BD3F-8F26211EF092}" destId="{0B1FEA54-52B6-43D4-AD4D-9E7BDEBCAA93}" srcOrd="12" destOrd="0" presId="urn:microsoft.com/office/officeart/2005/8/layout/gear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D3CA4C-674F-41A7-A03D-0B47A64C9FF4}" type="doc">
      <dgm:prSet loTypeId="urn:microsoft.com/office/officeart/2005/8/layout/arrow4" loCatId="process" qsTypeId="urn:microsoft.com/office/officeart/2005/8/quickstyle/3d1" qsCatId="3D" csTypeId="urn:microsoft.com/office/officeart/2005/8/colors/colorful4" csCatId="colorful" phldr="1"/>
      <dgm:spPr/>
      <dgm:t>
        <a:bodyPr/>
        <a:lstStyle/>
        <a:p>
          <a:endParaRPr lang="en-US"/>
        </a:p>
      </dgm:t>
    </dgm:pt>
    <dgm:pt modelId="{454F0455-9242-44FF-8AF4-FE4CD47E3F92}">
      <dgm:prSet custT="1"/>
      <dgm:spPr/>
      <dgm:t>
        <a:bodyPr/>
        <a:lstStyle/>
        <a:p>
          <a:pPr rtl="0"/>
          <a:r>
            <a:rPr lang="en-US" sz="1400" b="1" dirty="0" smtClean="0"/>
            <a:t>Network Infrastructure</a:t>
          </a:r>
          <a:endParaRPr lang="en-US" sz="1400" b="1" dirty="0"/>
        </a:p>
      </dgm:t>
    </dgm:pt>
    <dgm:pt modelId="{E813AEAC-DA86-41CD-882F-2AD962F971CF}" type="parTrans" cxnId="{6A02A667-29B2-49C0-813A-016F173EE16A}">
      <dgm:prSet/>
      <dgm:spPr/>
      <dgm:t>
        <a:bodyPr/>
        <a:lstStyle/>
        <a:p>
          <a:endParaRPr lang="en-US"/>
        </a:p>
      </dgm:t>
    </dgm:pt>
    <dgm:pt modelId="{096F09A8-468E-41AD-A205-9B6EA20F1669}" type="sibTrans" cxnId="{6A02A667-29B2-49C0-813A-016F173EE16A}">
      <dgm:prSet/>
      <dgm:spPr/>
      <dgm:t>
        <a:bodyPr/>
        <a:lstStyle/>
        <a:p>
          <a:endParaRPr lang="en-US"/>
        </a:p>
      </dgm:t>
    </dgm:pt>
    <dgm:pt modelId="{04D76D94-33BD-4120-8EAF-55B9CF8D46CA}">
      <dgm:prSet custT="1"/>
      <dgm:spPr/>
      <dgm:t>
        <a:bodyPr/>
        <a:lstStyle/>
        <a:p>
          <a:pPr rtl="0"/>
          <a:r>
            <a:rPr lang="en-US" sz="1400" dirty="0" smtClean="0"/>
            <a:t>Wireless connectivity</a:t>
          </a:r>
          <a:endParaRPr lang="en-US" sz="1400" dirty="0"/>
        </a:p>
      </dgm:t>
    </dgm:pt>
    <dgm:pt modelId="{1CDB794C-DB23-4FBB-A1FB-90AC38732DDE}" type="parTrans" cxnId="{BCED90A4-890B-42CC-B4D3-92011C2E2FCA}">
      <dgm:prSet/>
      <dgm:spPr/>
      <dgm:t>
        <a:bodyPr/>
        <a:lstStyle/>
        <a:p>
          <a:endParaRPr lang="en-US"/>
        </a:p>
      </dgm:t>
    </dgm:pt>
    <dgm:pt modelId="{4EC4695A-49F6-4115-B892-8A832A18BD83}" type="sibTrans" cxnId="{BCED90A4-890B-42CC-B4D3-92011C2E2FCA}">
      <dgm:prSet/>
      <dgm:spPr/>
      <dgm:t>
        <a:bodyPr/>
        <a:lstStyle/>
        <a:p>
          <a:endParaRPr lang="en-US"/>
        </a:p>
      </dgm:t>
    </dgm:pt>
    <dgm:pt modelId="{6B06B1C8-E189-4723-B3B0-CB09894FD4E3}">
      <dgm:prSet custT="1"/>
      <dgm:spPr/>
      <dgm:t>
        <a:bodyPr/>
        <a:lstStyle/>
        <a:p>
          <a:pPr rtl="0"/>
          <a:r>
            <a:rPr lang="en-US" sz="1400" b="1" dirty="0" smtClean="0"/>
            <a:t>Application software</a:t>
          </a:r>
        </a:p>
      </dgm:t>
    </dgm:pt>
    <dgm:pt modelId="{D31C6750-9151-4A22-A5DA-B23082257D8C}" type="parTrans" cxnId="{34771D68-8F43-412A-A8F0-7AB4A76D8AD2}">
      <dgm:prSet/>
      <dgm:spPr/>
      <dgm:t>
        <a:bodyPr/>
        <a:lstStyle/>
        <a:p>
          <a:endParaRPr lang="en-US"/>
        </a:p>
      </dgm:t>
    </dgm:pt>
    <dgm:pt modelId="{2A3AD5C6-0988-4B19-892A-D766A19F7375}" type="sibTrans" cxnId="{34771D68-8F43-412A-A8F0-7AB4A76D8AD2}">
      <dgm:prSet/>
      <dgm:spPr/>
      <dgm:t>
        <a:bodyPr/>
        <a:lstStyle/>
        <a:p>
          <a:endParaRPr lang="en-US"/>
        </a:p>
      </dgm:t>
    </dgm:pt>
    <dgm:pt modelId="{45B8103E-1A4E-4A04-8A16-BF3502CA01FA}">
      <dgm:prSet custT="1"/>
      <dgm:spPr/>
      <dgm:t>
        <a:bodyPr/>
        <a:lstStyle/>
        <a:p>
          <a:r>
            <a:rPr lang="en-US" sz="1400" dirty="0" smtClean="0"/>
            <a:t>Finance and assets systems, including Accounting packages, Inventory management, HR systems, Assessment and reporting systems</a:t>
          </a:r>
        </a:p>
      </dgm:t>
    </dgm:pt>
    <dgm:pt modelId="{8C7BD697-675C-4B30-AAC1-9C3128974DC0}" type="parTrans" cxnId="{0C60C1B6-E51C-4223-A7BB-D8A536654DD5}">
      <dgm:prSet/>
      <dgm:spPr/>
      <dgm:t>
        <a:bodyPr/>
        <a:lstStyle/>
        <a:p>
          <a:endParaRPr lang="en-US"/>
        </a:p>
      </dgm:t>
    </dgm:pt>
    <dgm:pt modelId="{0322E38A-12E4-466C-88EB-9FA2BC21D646}" type="sibTrans" cxnId="{0C60C1B6-E51C-4223-A7BB-D8A536654DD5}">
      <dgm:prSet/>
      <dgm:spPr/>
      <dgm:t>
        <a:bodyPr/>
        <a:lstStyle/>
        <a:p>
          <a:endParaRPr lang="en-US"/>
        </a:p>
      </dgm:t>
    </dgm:pt>
    <dgm:pt modelId="{42959683-4E82-4E46-929A-69FF033D31B6}">
      <dgm:prSet custT="1"/>
      <dgm:spPr/>
      <dgm:t>
        <a:bodyPr/>
        <a:lstStyle/>
        <a:p>
          <a:r>
            <a:rPr lang="en-US" sz="1400" dirty="0" smtClean="0"/>
            <a:t>Software as a service - instead of software as a packaged or custom-made product.</a:t>
          </a:r>
        </a:p>
      </dgm:t>
    </dgm:pt>
    <dgm:pt modelId="{07DBF750-A222-4E0B-98CC-1EC5C8555B06}" type="parTrans" cxnId="{3E7BAE84-2E93-4DB4-9E9D-EA9BD626011A}">
      <dgm:prSet/>
      <dgm:spPr/>
      <dgm:t>
        <a:bodyPr/>
        <a:lstStyle/>
        <a:p>
          <a:endParaRPr lang="en-US"/>
        </a:p>
      </dgm:t>
    </dgm:pt>
    <dgm:pt modelId="{9E8CB4FA-C92A-48E7-BD3D-5F17D1AEDD02}" type="sibTrans" cxnId="{3E7BAE84-2E93-4DB4-9E9D-EA9BD626011A}">
      <dgm:prSet/>
      <dgm:spPr/>
      <dgm:t>
        <a:bodyPr/>
        <a:lstStyle/>
        <a:p>
          <a:endParaRPr lang="en-US"/>
        </a:p>
      </dgm:t>
    </dgm:pt>
    <dgm:pt modelId="{DCD81218-17F9-429F-8038-F7BAAD127ABC}">
      <dgm:prSet custT="1"/>
      <dgm:spPr/>
      <dgm:t>
        <a:bodyPr/>
        <a:lstStyle/>
        <a:p>
          <a:pPr rtl="0"/>
          <a:r>
            <a:rPr lang="en-US" sz="1400" dirty="0" smtClean="0"/>
            <a:t>Remote access services</a:t>
          </a:r>
          <a:endParaRPr lang="en-US" sz="1400" dirty="0"/>
        </a:p>
      </dgm:t>
    </dgm:pt>
    <dgm:pt modelId="{B98A6405-52BC-4DA6-857C-12EFCFCA464D}" type="sibTrans" cxnId="{75FA66B3-337F-4359-AD44-BB2E8438EB81}">
      <dgm:prSet/>
      <dgm:spPr/>
      <dgm:t>
        <a:bodyPr/>
        <a:lstStyle/>
        <a:p>
          <a:endParaRPr lang="en-US"/>
        </a:p>
      </dgm:t>
    </dgm:pt>
    <dgm:pt modelId="{E4F4700D-4BBF-4C75-A67B-45EC1E96037F}" type="parTrans" cxnId="{75FA66B3-337F-4359-AD44-BB2E8438EB81}">
      <dgm:prSet/>
      <dgm:spPr/>
      <dgm:t>
        <a:bodyPr/>
        <a:lstStyle/>
        <a:p>
          <a:endParaRPr lang="en-US"/>
        </a:p>
      </dgm:t>
    </dgm:pt>
    <dgm:pt modelId="{31DFEC64-0B61-4F6C-9C3E-25620DA59767}">
      <dgm:prSet custT="1"/>
      <dgm:spPr/>
      <dgm:t>
        <a:bodyPr/>
        <a:lstStyle/>
        <a:p>
          <a:pPr rtl="0"/>
          <a:r>
            <a:rPr lang="en-US" sz="1400" dirty="0" smtClean="0"/>
            <a:t>VPNs and Virtual environments</a:t>
          </a:r>
          <a:endParaRPr lang="en-US" sz="1400" dirty="0"/>
        </a:p>
      </dgm:t>
    </dgm:pt>
    <dgm:pt modelId="{0B0CC479-E35A-4B70-8D36-E1794E09B893}" type="sibTrans" cxnId="{D8E258D9-E85D-485D-B425-D7FB9CC7668D}">
      <dgm:prSet/>
      <dgm:spPr/>
      <dgm:t>
        <a:bodyPr/>
        <a:lstStyle/>
        <a:p>
          <a:endParaRPr lang="en-US"/>
        </a:p>
      </dgm:t>
    </dgm:pt>
    <dgm:pt modelId="{23CA217C-02E5-4915-862E-FCD34960CF2F}" type="parTrans" cxnId="{D8E258D9-E85D-485D-B425-D7FB9CC7668D}">
      <dgm:prSet/>
      <dgm:spPr/>
      <dgm:t>
        <a:bodyPr/>
        <a:lstStyle/>
        <a:p>
          <a:endParaRPr lang="en-US"/>
        </a:p>
      </dgm:t>
    </dgm:pt>
    <dgm:pt modelId="{24769204-5D7A-45A0-887B-D185309D7173}">
      <dgm:prSet custT="1"/>
      <dgm:spPr/>
      <dgm:t>
        <a:bodyPr/>
        <a:lstStyle/>
        <a:p>
          <a:pPr rtl="0"/>
          <a:r>
            <a:rPr lang="en-US" sz="1400" dirty="0" smtClean="0"/>
            <a:t>Intranet and Internet connections</a:t>
          </a:r>
          <a:endParaRPr lang="en-US" sz="1400" dirty="0"/>
        </a:p>
      </dgm:t>
    </dgm:pt>
    <dgm:pt modelId="{9989670C-36CB-4BA6-87D1-6B62A7086796}" type="sibTrans" cxnId="{A9D2D733-6157-4981-ABF9-8738BE12E8B3}">
      <dgm:prSet/>
      <dgm:spPr/>
      <dgm:t>
        <a:bodyPr/>
        <a:lstStyle/>
        <a:p>
          <a:endParaRPr lang="en-US"/>
        </a:p>
      </dgm:t>
    </dgm:pt>
    <dgm:pt modelId="{D301F19D-E31B-4BFF-82DB-DEB060080C10}" type="parTrans" cxnId="{A9D2D733-6157-4981-ABF9-8738BE12E8B3}">
      <dgm:prSet/>
      <dgm:spPr/>
      <dgm:t>
        <a:bodyPr/>
        <a:lstStyle/>
        <a:p>
          <a:endParaRPr lang="en-US"/>
        </a:p>
      </dgm:t>
    </dgm:pt>
    <dgm:pt modelId="{5783068E-CB43-40B7-9752-DD3F1BE4FC47}">
      <dgm:prSet custT="1"/>
      <dgm:spPr/>
      <dgm:t>
        <a:bodyPr/>
        <a:lstStyle/>
        <a:p>
          <a:pPr rtl="0"/>
          <a:r>
            <a:rPr lang="en-US" sz="1400" dirty="0" smtClean="0"/>
            <a:t>Communications equipment and related hardware. </a:t>
          </a:r>
          <a:endParaRPr lang="en-US" sz="1400" dirty="0"/>
        </a:p>
      </dgm:t>
    </dgm:pt>
    <dgm:pt modelId="{2DED6F3E-A831-4C85-B458-F511C88C1385}" type="sibTrans" cxnId="{A1259EC5-21DD-4454-8786-065593658DF5}">
      <dgm:prSet/>
      <dgm:spPr/>
      <dgm:t>
        <a:bodyPr/>
        <a:lstStyle/>
        <a:p>
          <a:endParaRPr lang="en-US"/>
        </a:p>
      </dgm:t>
    </dgm:pt>
    <dgm:pt modelId="{302DFA32-7644-405D-9DCD-2AC9865642C7}" type="parTrans" cxnId="{A1259EC5-21DD-4454-8786-065593658DF5}">
      <dgm:prSet/>
      <dgm:spPr/>
      <dgm:t>
        <a:bodyPr/>
        <a:lstStyle/>
        <a:p>
          <a:endParaRPr lang="en-US"/>
        </a:p>
      </dgm:t>
    </dgm:pt>
    <dgm:pt modelId="{5F40CC26-C0EA-43FF-9B36-87DCE1B4A9B3}">
      <dgm:prSet custT="1"/>
      <dgm:spPr/>
      <dgm:t>
        <a:bodyPr/>
        <a:lstStyle/>
        <a:p>
          <a:pPr rtl="0"/>
          <a:r>
            <a:rPr lang="en-US" sz="1400" dirty="0" smtClean="0"/>
            <a:t>Operating software for server computers</a:t>
          </a:r>
          <a:endParaRPr lang="en-US" sz="1400" dirty="0"/>
        </a:p>
      </dgm:t>
    </dgm:pt>
    <dgm:pt modelId="{14342F6F-42AB-4E31-B18A-2A0DB11F4D07}" type="sibTrans" cxnId="{8F7A5BC7-85A6-48E2-BC31-4BA8AB0D3547}">
      <dgm:prSet/>
      <dgm:spPr/>
      <dgm:t>
        <a:bodyPr/>
        <a:lstStyle/>
        <a:p>
          <a:endParaRPr lang="en-US"/>
        </a:p>
      </dgm:t>
    </dgm:pt>
    <dgm:pt modelId="{C08DB0B8-9557-4C34-86CF-A03BA491622D}" type="parTrans" cxnId="{8F7A5BC7-85A6-48E2-BC31-4BA8AB0D3547}">
      <dgm:prSet/>
      <dgm:spPr/>
      <dgm:t>
        <a:bodyPr/>
        <a:lstStyle/>
        <a:p>
          <a:endParaRPr lang="en-US"/>
        </a:p>
      </dgm:t>
    </dgm:pt>
    <dgm:pt modelId="{7E6E5A0E-EB36-4636-96F1-CB445BD883A5}">
      <dgm:prSet custT="1"/>
      <dgm:spPr/>
      <dgm:t>
        <a:bodyPr/>
        <a:lstStyle/>
        <a:p>
          <a:pPr rtl="0"/>
          <a:r>
            <a:rPr lang="en-US" sz="1400" dirty="0" smtClean="0"/>
            <a:t>Server computers and associated storage devices</a:t>
          </a:r>
          <a:endParaRPr lang="en-US" sz="1400" dirty="0"/>
        </a:p>
      </dgm:t>
    </dgm:pt>
    <dgm:pt modelId="{8CA205E6-5BC5-4E47-97D6-819FF1970C44}" type="sibTrans" cxnId="{D6175F71-63AF-4F2B-9281-67EE0FDE4F6D}">
      <dgm:prSet/>
      <dgm:spPr/>
      <dgm:t>
        <a:bodyPr/>
        <a:lstStyle/>
        <a:p>
          <a:endParaRPr lang="en-US"/>
        </a:p>
      </dgm:t>
    </dgm:pt>
    <dgm:pt modelId="{24C2C5B2-8702-4873-B59F-408FED95331C}" type="parTrans" cxnId="{D6175F71-63AF-4F2B-9281-67EE0FDE4F6D}">
      <dgm:prSet/>
      <dgm:spPr/>
      <dgm:t>
        <a:bodyPr/>
        <a:lstStyle/>
        <a:p>
          <a:endParaRPr lang="en-US"/>
        </a:p>
      </dgm:t>
    </dgm:pt>
    <dgm:pt modelId="{23C9BFA8-9097-4711-8DB6-427007E3BD8A}">
      <dgm:prSet custT="1"/>
      <dgm:spPr/>
      <dgm:t>
        <a:bodyPr/>
        <a:lstStyle/>
        <a:p>
          <a:pPr rtl="0"/>
          <a:r>
            <a:rPr lang="en-US" sz="1400" dirty="0" smtClean="0"/>
            <a:t>Telecommunications services (PABX), including VoIP services , ISDN , Video Conferencing</a:t>
          </a:r>
          <a:endParaRPr lang="en-US" sz="1400" dirty="0"/>
        </a:p>
      </dgm:t>
    </dgm:pt>
    <dgm:pt modelId="{D228D74E-77E7-456F-8E13-86FBDACB651F}" type="sibTrans" cxnId="{657A86F8-F147-416A-8CD7-4EF0A5883428}">
      <dgm:prSet/>
      <dgm:spPr/>
      <dgm:t>
        <a:bodyPr/>
        <a:lstStyle/>
        <a:p>
          <a:endParaRPr lang="en-US"/>
        </a:p>
      </dgm:t>
    </dgm:pt>
    <dgm:pt modelId="{A8C16107-3C37-4CB8-A25F-D5D4DEF9AE5E}" type="parTrans" cxnId="{657A86F8-F147-416A-8CD7-4EF0A5883428}">
      <dgm:prSet/>
      <dgm:spPr/>
      <dgm:t>
        <a:bodyPr/>
        <a:lstStyle/>
        <a:p>
          <a:endParaRPr lang="en-US"/>
        </a:p>
      </dgm:t>
    </dgm:pt>
    <dgm:pt modelId="{1F80570A-F73F-4B90-9112-32BA707E9ED9}">
      <dgm:prSet custT="1"/>
      <dgm:spPr/>
      <dgm:t>
        <a:bodyPr/>
        <a:lstStyle/>
        <a:p>
          <a:pPr rtl="0"/>
          <a:r>
            <a:rPr lang="en-US" sz="1400" dirty="0" smtClean="0"/>
            <a:t>Cabling, Data/Voice Networks and equipment</a:t>
          </a:r>
          <a:endParaRPr lang="en-US" sz="1400" dirty="0"/>
        </a:p>
      </dgm:t>
    </dgm:pt>
    <dgm:pt modelId="{90E40AAD-F2C7-4A36-9580-6EF98D311138}" type="sibTrans" cxnId="{BBFB4EA7-BF52-49E5-A5F6-3546711F2656}">
      <dgm:prSet/>
      <dgm:spPr/>
      <dgm:t>
        <a:bodyPr/>
        <a:lstStyle/>
        <a:p>
          <a:endParaRPr lang="en-US"/>
        </a:p>
      </dgm:t>
    </dgm:pt>
    <dgm:pt modelId="{A9F398DE-377A-4336-B4C1-6D250BDDA139}" type="parTrans" cxnId="{BBFB4EA7-BF52-49E5-A5F6-3546711F2656}">
      <dgm:prSet/>
      <dgm:spPr/>
      <dgm:t>
        <a:bodyPr/>
        <a:lstStyle/>
        <a:p>
          <a:endParaRPr lang="en-US"/>
        </a:p>
      </dgm:t>
    </dgm:pt>
    <dgm:pt modelId="{57F85817-D289-4809-9FB1-67D245406CC7}" type="pres">
      <dgm:prSet presAssocID="{35D3CA4C-674F-41A7-A03D-0B47A64C9FF4}" presName="compositeShape" presStyleCnt="0">
        <dgm:presLayoutVars>
          <dgm:chMax val="2"/>
          <dgm:dir/>
          <dgm:resizeHandles val="exact"/>
        </dgm:presLayoutVars>
      </dgm:prSet>
      <dgm:spPr/>
      <dgm:t>
        <a:bodyPr/>
        <a:lstStyle/>
        <a:p>
          <a:endParaRPr lang="en-US"/>
        </a:p>
      </dgm:t>
    </dgm:pt>
    <dgm:pt modelId="{B7777DB2-7360-41B9-A58B-721F85F98170}" type="pres">
      <dgm:prSet presAssocID="{454F0455-9242-44FF-8AF4-FE4CD47E3F92}" presName="upArrow" presStyleLbl="node1" presStyleIdx="0" presStyleCnt="2"/>
      <dgm:spPr/>
      <dgm:t>
        <a:bodyPr/>
        <a:lstStyle/>
        <a:p>
          <a:endParaRPr lang="en-US"/>
        </a:p>
      </dgm:t>
    </dgm:pt>
    <dgm:pt modelId="{BB13F128-CE09-44CD-920C-527775D9DD78}" type="pres">
      <dgm:prSet presAssocID="{454F0455-9242-44FF-8AF4-FE4CD47E3F92}" presName="upArrowText" presStyleLbl="revTx" presStyleIdx="0" presStyleCnt="2">
        <dgm:presLayoutVars>
          <dgm:chMax val="0"/>
          <dgm:bulletEnabled val="1"/>
        </dgm:presLayoutVars>
      </dgm:prSet>
      <dgm:spPr/>
      <dgm:t>
        <a:bodyPr/>
        <a:lstStyle/>
        <a:p>
          <a:endParaRPr lang="en-US"/>
        </a:p>
      </dgm:t>
    </dgm:pt>
    <dgm:pt modelId="{22C1F6C0-A029-4A15-9EA3-4C440D48CB08}" type="pres">
      <dgm:prSet presAssocID="{6B06B1C8-E189-4723-B3B0-CB09894FD4E3}" presName="downArrow" presStyleLbl="node1" presStyleIdx="1" presStyleCnt="2"/>
      <dgm:spPr/>
      <dgm:t>
        <a:bodyPr/>
        <a:lstStyle/>
        <a:p>
          <a:endParaRPr lang="en-US"/>
        </a:p>
      </dgm:t>
    </dgm:pt>
    <dgm:pt modelId="{2A4AD5FE-749B-49FA-93DA-12B60C86E0E7}" type="pres">
      <dgm:prSet presAssocID="{6B06B1C8-E189-4723-B3B0-CB09894FD4E3}" presName="downArrowText" presStyleLbl="revTx" presStyleIdx="1" presStyleCnt="2">
        <dgm:presLayoutVars>
          <dgm:chMax val="0"/>
          <dgm:bulletEnabled val="1"/>
        </dgm:presLayoutVars>
      </dgm:prSet>
      <dgm:spPr/>
      <dgm:t>
        <a:bodyPr/>
        <a:lstStyle/>
        <a:p>
          <a:endParaRPr lang="en-US"/>
        </a:p>
      </dgm:t>
    </dgm:pt>
  </dgm:ptLst>
  <dgm:cxnLst>
    <dgm:cxn modelId="{536E7363-A925-42B4-B704-9E8269999B77}" type="presOf" srcId="{23C9BFA8-9097-4711-8DB6-427007E3BD8A}" destId="{BB13F128-CE09-44CD-920C-527775D9DD78}" srcOrd="0" destOrd="2" presId="urn:microsoft.com/office/officeart/2005/8/layout/arrow4"/>
    <dgm:cxn modelId="{34771D68-8F43-412A-A8F0-7AB4A76D8AD2}" srcId="{35D3CA4C-674F-41A7-A03D-0B47A64C9FF4}" destId="{6B06B1C8-E189-4723-B3B0-CB09894FD4E3}" srcOrd="1" destOrd="0" parTransId="{D31C6750-9151-4A22-A5DA-B23082257D8C}" sibTransId="{2A3AD5C6-0988-4B19-892A-D766A19F7375}"/>
    <dgm:cxn modelId="{09B15DB1-3F87-4DBA-A83B-7C45B2C39652}" type="presOf" srcId="{35D3CA4C-674F-41A7-A03D-0B47A64C9FF4}" destId="{57F85817-D289-4809-9FB1-67D245406CC7}" srcOrd="0" destOrd="0" presId="urn:microsoft.com/office/officeart/2005/8/layout/arrow4"/>
    <dgm:cxn modelId="{6A02A667-29B2-49C0-813A-016F173EE16A}" srcId="{35D3CA4C-674F-41A7-A03D-0B47A64C9FF4}" destId="{454F0455-9242-44FF-8AF4-FE4CD47E3F92}" srcOrd="0" destOrd="0" parTransId="{E813AEAC-DA86-41CD-882F-2AD962F971CF}" sibTransId="{096F09A8-468E-41AD-A205-9B6EA20F1669}"/>
    <dgm:cxn modelId="{89C3E22B-A390-4FBE-9458-1594F2274255}" type="presOf" srcId="{454F0455-9242-44FF-8AF4-FE4CD47E3F92}" destId="{BB13F128-CE09-44CD-920C-527775D9DD78}" srcOrd="0" destOrd="0" presId="urn:microsoft.com/office/officeart/2005/8/layout/arrow4"/>
    <dgm:cxn modelId="{BBFB4EA7-BF52-49E5-A5F6-3546711F2656}" srcId="{454F0455-9242-44FF-8AF4-FE4CD47E3F92}" destId="{1F80570A-F73F-4B90-9112-32BA707E9ED9}" srcOrd="0" destOrd="0" parTransId="{A9F398DE-377A-4336-B4C1-6D250BDDA139}" sibTransId="{90E40AAD-F2C7-4A36-9580-6EF98D311138}"/>
    <dgm:cxn modelId="{D8E258D9-E85D-485D-B425-D7FB9CC7668D}" srcId="{454F0455-9242-44FF-8AF4-FE4CD47E3F92}" destId="{31DFEC64-0B61-4F6C-9C3E-25620DA59767}" srcOrd="6" destOrd="0" parTransId="{23CA217C-02E5-4915-862E-FCD34960CF2F}" sibTransId="{0B0CC479-E35A-4B70-8D36-E1794E09B893}"/>
    <dgm:cxn modelId="{0C60C1B6-E51C-4223-A7BB-D8A536654DD5}" srcId="{6B06B1C8-E189-4723-B3B0-CB09894FD4E3}" destId="{45B8103E-1A4E-4A04-8A16-BF3502CA01FA}" srcOrd="0" destOrd="0" parTransId="{8C7BD697-675C-4B30-AAC1-9C3128974DC0}" sibTransId="{0322E38A-12E4-466C-88EB-9FA2BC21D646}"/>
    <dgm:cxn modelId="{8F7A5BC7-85A6-48E2-BC31-4BA8AB0D3547}" srcId="{454F0455-9242-44FF-8AF4-FE4CD47E3F92}" destId="{5F40CC26-C0EA-43FF-9B36-87DCE1B4A9B3}" srcOrd="3" destOrd="0" parTransId="{C08DB0B8-9557-4C34-86CF-A03BA491622D}" sibTransId="{14342F6F-42AB-4E31-B18A-2A0DB11F4D07}"/>
    <dgm:cxn modelId="{A1259EC5-21DD-4454-8786-065593658DF5}" srcId="{454F0455-9242-44FF-8AF4-FE4CD47E3F92}" destId="{5783068E-CB43-40B7-9752-DD3F1BE4FC47}" srcOrd="4" destOrd="0" parTransId="{302DFA32-7644-405D-9DCD-2AC9865642C7}" sibTransId="{2DED6F3E-A831-4C85-B458-F511C88C1385}"/>
    <dgm:cxn modelId="{F2F41385-E257-4477-AA2A-30B881353B17}" type="presOf" srcId="{24769204-5D7A-45A0-887B-D185309D7173}" destId="{BB13F128-CE09-44CD-920C-527775D9DD78}" srcOrd="0" destOrd="6" presId="urn:microsoft.com/office/officeart/2005/8/layout/arrow4"/>
    <dgm:cxn modelId="{BCED90A4-890B-42CC-B4D3-92011C2E2FCA}" srcId="{454F0455-9242-44FF-8AF4-FE4CD47E3F92}" destId="{04D76D94-33BD-4120-8EAF-55B9CF8D46CA}" srcOrd="8" destOrd="0" parTransId="{1CDB794C-DB23-4FBB-A1FB-90AC38732DDE}" sibTransId="{4EC4695A-49F6-4115-B892-8A832A18BD83}"/>
    <dgm:cxn modelId="{D6175F71-63AF-4F2B-9281-67EE0FDE4F6D}" srcId="{454F0455-9242-44FF-8AF4-FE4CD47E3F92}" destId="{7E6E5A0E-EB36-4636-96F1-CB445BD883A5}" srcOrd="2" destOrd="0" parTransId="{24C2C5B2-8702-4873-B59F-408FED95331C}" sibTransId="{8CA205E6-5BC5-4E47-97D6-819FF1970C44}"/>
    <dgm:cxn modelId="{CDD96B5A-60EB-4F68-AB17-10A5809B1564}" type="presOf" srcId="{5783068E-CB43-40B7-9752-DD3F1BE4FC47}" destId="{BB13F128-CE09-44CD-920C-527775D9DD78}" srcOrd="0" destOrd="5" presId="urn:microsoft.com/office/officeart/2005/8/layout/arrow4"/>
    <dgm:cxn modelId="{9B39AC2D-CA86-4BF8-B626-53DB96194189}" type="presOf" srcId="{31DFEC64-0B61-4F6C-9C3E-25620DA59767}" destId="{BB13F128-CE09-44CD-920C-527775D9DD78}" srcOrd="0" destOrd="7" presId="urn:microsoft.com/office/officeart/2005/8/layout/arrow4"/>
    <dgm:cxn modelId="{34D1ACE6-9C9D-4424-80EA-D32695596692}" type="presOf" srcId="{04D76D94-33BD-4120-8EAF-55B9CF8D46CA}" destId="{BB13F128-CE09-44CD-920C-527775D9DD78}" srcOrd="0" destOrd="9" presId="urn:microsoft.com/office/officeart/2005/8/layout/arrow4"/>
    <dgm:cxn modelId="{CCCCC8BF-6939-4C66-85F4-34C29DD7966C}" type="presOf" srcId="{6B06B1C8-E189-4723-B3B0-CB09894FD4E3}" destId="{2A4AD5FE-749B-49FA-93DA-12B60C86E0E7}" srcOrd="0" destOrd="0" presId="urn:microsoft.com/office/officeart/2005/8/layout/arrow4"/>
    <dgm:cxn modelId="{75FA66B3-337F-4359-AD44-BB2E8438EB81}" srcId="{454F0455-9242-44FF-8AF4-FE4CD47E3F92}" destId="{DCD81218-17F9-429F-8038-F7BAAD127ABC}" srcOrd="7" destOrd="0" parTransId="{E4F4700D-4BBF-4C75-A67B-45EC1E96037F}" sibTransId="{B98A6405-52BC-4DA6-857C-12EFCFCA464D}"/>
    <dgm:cxn modelId="{F23F5923-155E-4666-A578-02C43814D675}" type="presOf" srcId="{7E6E5A0E-EB36-4636-96F1-CB445BD883A5}" destId="{BB13F128-CE09-44CD-920C-527775D9DD78}" srcOrd="0" destOrd="3" presId="urn:microsoft.com/office/officeart/2005/8/layout/arrow4"/>
    <dgm:cxn modelId="{6D0A7B99-B92E-43BD-8384-0C8E73E3B03D}" type="presOf" srcId="{DCD81218-17F9-429F-8038-F7BAAD127ABC}" destId="{BB13F128-CE09-44CD-920C-527775D9DD78}" srcOrd="0" destOrd="8" presId="urn:microsoft.com/office/officeart/2005/8/layout/arrow4"/>
    <dgm:cxn modelId="{657A86F8-F147-416A-8CD7-4EF0A5883428}" srcId="{454F0455-9242-44FF-8AF4-FE4CD47E3F92}" destId="{23C9BFA8-9097-4711-8DB6-427007E3BD8A}" srcOrd="1" destOrd="0" parTransId="{A8C16107-3C37-4CB8-A25F-D5D4DEF9AE5E}" sibTransId="{D228D74E-77E7-456F-8E13-86FBDACB651F}"/>
    <dgm:cxn modelId="{73A98F4D-E355-4A5F-8DA0-327822881FB9}" type="presOf" srcId="{1F80570A-F73F-4B90-9112-32BA707E9ED9}" destId="{BB13F128-CE09-44CD-920C-527775D9DD78}" srcOrd="0" destOrd="1" presId="urn:microsoft.com/office/officeart/2005/8/layout/arrow4"/>
    <dgm:cxn modelId="{A9D2D733-6157-4981-ABF9-8738BE12E8B3}" srcId="{454F0455-9242-44FF-8AF4-FE4CD47E3F92}" destId="{24769204-5D7A-45A0-887B-D185309D7173}" srcOrd="5" destOrd="0" parTransId="{D301F19D-E31B-4BFF-82DB-DEB060080C10}" sibTransId="{9989670C-36CB-4BA6-87D1-6B62A7086796}"/>
    <dgm:cxn modelId="{3E7BAE84-2E93-4DB4-9E9D-EA9BD626011A}" srcId="{6B06B1C8-E189-4723-B3B0-CB09894FD4E3}" destId="{42959683-4E82-4E46-929A-69FF033D31B6}" srcOrd="1" destOrd="0" parTransId="{07DBF750-A222-4E0B-98CC-1EC5C8555B06}" sibTransId="{9E8CB4FA-C92A-48E7-BD3D-5F17D1AEDD02}"/>
    <dgm:cxn modelId="{DB5B20C1-85AF-4855-8D2E-631D558497B4}" type="presOf" srcId="{5F40CC26-C0EA-43FF-9B36-87DCE1B4A9B3}" destId="{BB13F128-CE09-44CD-920C-527775D9DD78}" srcOrd="0" destOrd="4" presId="urn:microsoft.com/office/officeart/2005/8/layout/arrow4"/>
    <dgm:cxn modelId="{CBC5A246-267B-4ABD-99E3-C907D7CE7327}" type="presOf" srcId="{42959683-4E82-4E46-929A-69FF033D31B6}" destId="{2A4AD5FE-749B-49FA-93DA-12B60C86E0E7}" srcOrd="0" destOrd="2" presId="urn:microsoft.com/office/officeart/2005/8/layout/arrow4"/>
    <dgm:cxn modelId="{FC4A1CD8-5098-4420-92D7-5887CC82AE63}" type="presOf" srcId="{45B8103E-1A4E-4A04-8A16-BF3502CA01FA}" destId="{2A4AD5FE-749B-49FA-93DA-12B60C86E0E7}" srcOrd="0" destOrd="1" presId="urn:microsoft.com/office/officeart/2005/8/layout/arrow4"/>
    <dgm:cxn modelId="{4D0DAA1A-5693-4A90-9A50-8EA8F2CE4491}" type="presParOf" srcId="{57F85817-D289-4809-9FB1-67D245406CC7}" destId="{B7777DB2-7360-41B9-A58B-721F85F98170}" srcOrd="0" destOrd="0" presId="urn:microsoft.com/office/officeart/2005/8/layout/arrow4"/>
    <dgm:cxn modelId="{21645D8B-F305-4C62-AE3E-689DFF66C5E5}" type="presParOf" srcId="{57F85817-D289-4809-9FB1-67D245406CC7}" destId="{BB13F128-CE09-44CD-920C-527775D9DD78}" srcOrd="1" destOrd="0" presId="urn:microsoft.com/office/officeart/2005/8/layout/arrow4"/>
    <dgm:cxn modelId="{5E0FCCF8-7F6D-46D5-8648-5120F8D294D6}" type="presParOf" srcId="{57F85817-D289-4809-9FB1-67D245406CC7}" destId="{22C1F6C0-A029-4A15-9EA3-4C440D48CB08}" srcOrd="2" destOrd="0" presId="urn:microsoft.com/office/officeart/2005/8/layout/arrow4"/>
    <dgm:cxn modelId="{66876DA1-87EA-422C-8B5C-0849A1EA8C10}" type="presParOf" srcId="{57F85817-D289-4809-9FB1-67D245406CC7}" destId="{2A4AD5FE-749B-49FA-93DA-12B60C86E0E7}" srcOrd="3" destOrd="0" presId="urn:microsoft.com/office/officeart/2005/8/layout/arrow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0C9B867-0456-4579-98B3-E1CA1B88C2AE}" type="doc">
      <dgm:prSet loTypeId="urn:microsoft.com/office/officeart/2005/8/layout/arrow4" loCatId="process" qsTypeId="urn:microsoft.com/office/officeart/2005/8/quickstyle/3d1" qsCatId="3D" csTypeId="urn:microsoft.com/office/officeart/2005/8/colors/colorful4" csCatId="colorful" phldr="1"/>
      <dgm:spPr/>
      <dgm:t>
        <a:bodyPr/>
        <a:lstStyle/>
        <a:p>
          <a:endParaRPr lang="en-US"/>
        </a:p>
      </dgm:t>
    </dgm:pt>
    <dgm:pt modelId="{E819D774-8541-43D2-8A9F-32E3DA54E221}">
      <dgm:prSet custT="1"/>
      <dgm:spPr/>
      <dgm:t>
        <a:bodyPr/>
        <a:lstStyle/>
        <a:p>
          <a:pPr rtl="0"/>
          <a:r>
            <a:rPr lang="en-US" sz="1800" b="1" u="none" dirty="0" smtClean="0"/>
            <a:t>Physical Security components</a:t>
          </a:r>
          <a:endParaRPr lang="en-US" sz="1800" b="1" u="none" dirty="0"/>
        </a:p>
      </dgm:t>
    </dgm:pt>
    <dgm:pt modelId="{9442F78D-A523-48D4-B992-715DAD651234}" type="parTrans" cxnId="{0E81F21B-97FA-4598-9FFC-B1FB6E297510}">
      <dgm:prSet/>
      <dgm:spPr/>
      <dgm:t>
        <a:bodyPr/>
        <a:lstStyle/>
        <a:p>
          <a:endParaRPr lang="en-US"/>
        </a:p>
      </dgm:t>
    </dgm:pt>
    <dgm:pt modelId="{40C72305-94C5-42BF-B692-12C10D5FD103}" type="sibTrans" cxnId="{0E81F21B-97FA-4598-9FFC-B1FB6E297510}">
      <dgm:prSet/>
      <dgm:spPr/>
      <dgm:t>
        <a:bodyPr/>
        <a:lstStyle/>
        <a:p>
          <a:endParaRPr lang="en-US"/>
        </a:p>
      </dgm:t>
    </dgm:pt>
    <dgm:pt modelId="{B51568D6-7832-4547-ADF7-95A7D0FEB175}">
      <dgm:prSet custT="1"/>
      <dgm:spPr/>
      <dgm:t>
        <a:bodyPr/>
        <a:lstStyle/>
        <a:p>
          <a:pPr rtl="0"/>
          <a:r>
            <a:rPr lang="en-US" sz="1400" b="0" dirty="0" smtClean="0"/>
            <a:t>CCTV Cameras</a:t>
          </a:r>
          <a:endParaRPr lang="en-US" sz="1400" b="0" dirty="0"/>
        </a:p>
      </dgm:t>
    </dgm:pt>
    <dgm:pt modelId="{2A68F08F-2CFD-4F45-9DD6-0088CD52CB46}" type="parTrans" cxnId="{982E55AC-3A12-4113-8968-B5E71654F7CC}">
      <dgm:prSet/>
      <dgm:spPr/>
      <dgm:t>
        <a:bodyPr/>
        <a:lstStyle/>
        <a:p>
          <a:endParaRPr lang="en-US"/>
        </a:p>
      </dgm:t>
    </dgm:pt>
    <dgm:pt modelId="{631CDF6A-48BA-4AC4-9FFA-43450AF27E82}" type="sibTrans" cxnId="{982E55AC-3A12-4113-8968-B5E71654F7CC}">
      <dgm:prSet/>
      <dgm:spPr/>
      <dgm:t>
        <a:bodyPr/>
        <a:lstStyle/>
        <a:p>
          <a:endParaRPr lang="en-US"/>
        </a:p>
      </dgm:t>
    </dgm:pt>
    <dgm:pt modelId="{0278FD47-BAFA-4D32-AEE3-DC71889ABC8C}">
      <dgm:prSet custT="1"/>
      <dgm:spPr/>
      <dgm:t>
        <a:bodyPr/>
        <a:lstStyle/>
        <a:p>
          <a:pPr rtl="0"/>
          <a:r>
            <a:rPr lang="en-US" sz="1800" b="1" u="none" dirty="0" smtClean="0"/>
            <a:t>Access devices</a:t>
          </a:r>
          <a:endParaRPr lang="en-US" sz="1800" b="1" u="none" dirty="0"/>
        </a:p>
      </dgm:t>
    </dgm:pt>
    <dgm:pt modelId="{DF2665E3-A7DC-438D-A9F6-56ACF53181EC}" type="parTrans" cxnId="{210678CE-BB8A-49D8-ADD9-78195BF83095}">
      <dgm:prSet/>
      <dgm:spPr/>
      <dgm:t>
        <a:bodyPr/>
        <a:lstStyle/>
        <a:p>
          <a:endParaRPr lang="en-US"/>
        </a:p>
      </dgm:t>
    </dgm:pt>
    <dgm:pt modelId="{A30E45CB-A411-46C9-93F9-F978BD8FD39D}" type="sibTrans" cxnId="{210678CE-BB8A-49D8-ADD9-78195BF83095}">
      <dgm:prSet/>
      <dgm:spPr/>
      <dgm:t>
        <a:bodyPr/>
        <a:lstStyle/>
        <a:p>
          <a:endParaRPr lang="en-US"/>
        </a:p>
      </dgm:t>
    </dgm:pt>
    <dgm:pt modelId="{116B0141-CA81-4FF6-AC57-C394F6D99EB0}">
      <dgm:prSet custT="1"/>
      <dgm:spPr/>
      <dgm:t>
        <a:bodyPr/>
        <a:lstStyle/>
        <a:p>
          <a:pPr rtl="0"/>
          <a:r>
            <a:rPr lang="en-US" sz="1400" b="0" dirty="0" smtClean="0"/>
            <a:t>Desktop computers</a:t>
          </a:r>
          <a:endParaRPr lang="en-US" sz="1400" b="0" dirty="0"/>
        </a:p>
      </dgm:t>
    </dgm:pt>
    <dgm:pt modelId="{A457DBF2-CE40-488B-880A-FA874D8CA553}" type="parTrans" cxnId="{27C3C4E2-DBF9-46E0-A573-200272CE2C05}">
      <dgm:prSet/>
      <dgm:spPr/>
      <dgm:t>
        <a:bodyPr/>
        <a:lstStyle/>
        <a:p>
          <a:endParaRPr lang="en-US"/>
        </a:p>
      </dgm:t>
    </dgm:pt>
    <dgm:pt modelId="{72F99E97-9BD3-486D-B72C-FB878300E24A}" type="sibTrans" cxnId="{27C3C4E2-DBF9-46E0-A573-200272CE2C05}">
      <dgm:prSet/>
      <dgm:spPr/>
      <dgm:t>
        <a:bodyPr/>
        <a:lstStyle/>
        <a:p>
          <a:endParaRPr lang="en-US"/>
        </a:p>
      </dgm:t>
    </dgm:pt>
    <dgm:pt modelId="{29D7BEE6-F636-4E7B-AEF7-CF0F864A3BAF}">
      <dgm:prSet custT="1"/>
      <dgm:spPr/>
      <dgm:t>
        <a:bodyPr/>
        <a:lstStyle/>
        <a:p>
          <a:pPr rtl="0"/>
          <a:r>
            <a:rPr lang="en-US" sz="1400" b="0" dirty="0" smtClean="0"/>
            <a:t>Laptops, ultra-mobile laptops and PDAs</a:t>
          </a:r>
          <a:endParaRPr lang="en-US" sz="1400" b="0" dirty="0"/>
        </a:p>
      </dgm:t>
    </dgm:pt>
    <dgm:pt modelId="{7A0D0D49-8094-4680-818C-464402757E0A}" type="parTrans" cxnId="{E2EC98D8-4AF9-4C5F-9A01-E55DCFC9626B}">
      <dgm:prSet/>
      <dgm:spPr/>
      <dgm:t>
        <a:bodyPr/>
        <a:lstStyle/>
        <a:p>
          <a:endParaRPr lang="en-US"/>
        </a:p>
      </dgm:t>
    </dgm:pt>
    <dgm:pt modelId="{69C16F26-6A21-4142-94D4-A7F0A54DB0FF}" type="sibTrans" cxnId="{E2EC98D8-4AF9-4C5F-9A01-E55DCFC9626B}">
      <dgm:prSet/>
      <dgm:spPr/>
      <dgm:t>
        <a:bodyPr/>
        <a:lstStyle/>
        <a:p>
          <a:endParaRPr lang="en-US"/>
        </a:p>
      </dgm:t>
    </dgm:pt>
    <dgm:pt modelId="{6FE994DC-C602-475C-A395-FBC414AD257C}">
      <dgm:prSet custT="1"/>
      <dgm:spPr/>
      <dgm:t>
        <a:bodyPr/>
        <a:lstStyle/>
        <a:p>
          <a:pPr rtl="0"/>
          <a:r>
            <a:rPr lang="en-US" sz="1400" b="0" dirty="0" smtClean="0"/>
            <a:t>Thin client computing.</a:t>
          </a:r>
          <a:endParaRPr lang="en-US" sz="1400" b="0" dirty="0"/>
        </a:p>
      </dgm:t>
    </dgm:pt>
    <dgm:pt modelId="{E2D713DE-EEDA-4904-9B87-BF48EEC468B5}" type="parTrans" cxnId="{4C41AF1C-8656-4AF2-A098-747BB9942F5E}">
      <dgm:prSet/>
      <dgm:spPr/>
      <dgm:t>
        <a:bodyPr/>
        <a:lstStyle/>
        <a:p>
          <a:endParaRPr lang="en-US"/>
        </a:p>
      </dgm:t>
    </dgm:pt>
    <dgm:pt modelId="{8A4F46A7-47D0-44A8-B814-953CC2AA3BB3}" type="sibTrans" cxnId="{4C41AF1C-8656-4AF2-A098-747BB9942F5E}">
      <dgm:prSet/>
      <dgm:spPr/>
      <dgm:t>
        <a:bodyPr/>
        <a:lstStyle/>
        <a:p>
          <a:endParaRPr lang="en-US"/>
        </a:p>
      </dgm:t>
    </dgm:pt>
    <dgm:pt modelId="{A2FE3C22-3936-46F1-B500-DCE51B24E486}">
      <dgm:prSet custT="1"/>
      <dgm:spPr/>
      <dgm:t>
        <a:bodyPr/>
        <a:lstStyle/>
        <a:p>
          <a:pPr rtl="0"/>
          <a:r>
            <a:rPr lang="en-US" sz="1400" b="0" dirty="0" smtClean="0"/>
            <a:t>Printers, Scanners, Photocopier etc.</a:t>
          </a:r>
          <a:r>
            <a:rPr lang="en-GB" sz="1400" b="0" dirty="0" smtClean="0"/>
            <a:t> </a:t>
          </a:r>
          <a:endParaRPr lang="en-US" sz="1400" b="0" dirty="0"/>
        </a:p>
      </dgm:t>
    </dgm:pt>
    <dgm:pt modelId="{865CD4CA-C0D5-4474-A9E7-679C6A16D37B}" type="parTrans" cxnId="{F41FF1A8-43CB-4C4D-8037-145F215CAC19}">
      <dgm:prSet/>
      <dgm:spPr/>
      <dgm:t>
        <a:bodyPr/>
        <a:lstStyle/>
        <a:p>
          <a:endParaRPr lang="en-US"/>
        </a:p>
      </dgm:t>
    </dgm:pt>
    <dgm:pt modelId="{A3E38B76-F399-4B60-91B3-F6CB2FF1CF60}" type="sibTrans" cxnId="{F41FF1A8-43CB-4C4D-8037-145F215CAC19}">
      <dgm:prSet/>
      <dgm:spPr/>
      <dgm:t>
        <a:bodyPr/>
        <a:lstStyle/>
        <a:p>
          <a:endParaRPr lang="en-US"/>
        </a:p>
      </dgm:t>
    </dgm:pt>
    <dgm:pt modelId="{28B43C9B-4A45-42AB-BDA2-893ED3B63DBB}">
      <dgm:prSet custT="1"/>
      <dgm:spPr/>
      <dgm:t>
        <a:bodyPr/>
        <a:lstStyle/>
        <a:p>
          <a:pPr rtl="0"/>
          <a:r>
            <a:rPr lang="en-US" sz="1400" b="0" dirty="0" smtClean="0"/>
            <a:t>Electricity / Power backup</a:t>
          </a:r>
          <a:endParaRPr lang="en-US" sz="1400" b="0" dirty="0"/>
        </a:p>
      </dgm:t>
    </dgm:pt>
    <dgm:pt modelId="{80322855-1D13-4049-BA7B-1C7F78E2708A}" type="sibTrans" cxnId="{C7D808F9-F644-4743-AA43-0E7A596DBA09}">
      <dgm:prSet/>
      <dgm:spPr/>
      <dgm:t>
        <a:bodyPr/>
        <a:lstStyle/>
        <a:p>
          <a:endParaRPr lang="en-US"/>
        </a:p>
      </dgm:t>
    </dgm:pt>
    <dgm:pt modelId="{BC0E7FEB-4464-438D-ABCF-40EEE10C10C3}" type="parTrans" cxnId="{C7D808F9-F644-4743-AA43-0E7A596DBA09}">
      <dgm:prSet/>
      <dgm:spPr/>
      <dgm:t>
        <a:bodyPr/>
        <a:lstStyle/>
        <a:p>
          <a:endParaRPr lang="en-US"/>
        </a:p>
      </dgm:t>
    </dgm:pt>
    <dgm:pt modelId="{6B97D748-2E1F-4B3F-A9B1-BA01E75FF5D8}">
      <dgm:prSet custT="1"/>
      <dgm:spPr/>
      <dgm:t>
        <a:bodyPr/>
        <a:lstStyle/>
        <a:p>
          <a:pPr rtl="0"/>
          <a:r>
            <a:rPr lang="en-US" sz="1400" b="0" dirty="0" smtClean="0"/>
            <a:t>Environmental management Systems: Humidity Control, Ventilation , Air Conditioning, Fire Control systems</a:t>
          </a:r>
          <a:endParaRPr lang="en-US" sz="1400" b="0" dirty="0"/>
        </a:p>
      </dgm:t>
    </dgm:pt>
    <dgm:pt modelId="{30A71C94-7BB1-4AAB-8A12-7C8679F8B0D4}" type="sibTrans" cxnId="{CBEB43FF-8527-4546-8B10-3FCE02BF4B8B}">
      <dgm:prSet/>
      <dgm:spPr/>
      <dgm:t>
        <a:bodyPr/>
        <a:lstStyle/>
        <a:p>
          <a:endParaRPr lang="en-US"/>
        </a:p>
      </dgm:t>
    </dgm:pt>
    <dgm:pt modelId="{1FCB1114-C49A-4495-97DA-A31D523B4539}" type="parTrans" cxnId="{CBEB43FF-8527-4546-8B10-3FCE02BF4B8B}">
      <dgm:prSet/>
      <dgm:spPr/>
      <dgm:t>
        <a:bodyPr/>
        <a:lstStyle/>
        <a:p>
          <a:endParaRPr lang="en-US"/>
        </a:p>
      </dgm:t>
    </dgm:pt>
    <dgm:pt modelId="{90C9D514-5A67-47AF-81A9-D4C0B11C2088}">
      <dgm:prSet custT="1"/>
      <dgm:spPr/>
      <dgm:t>
        <a:bodyPr/>
        <a:lstStyle/>
        <a:p>
          <a:pPr rtl="0"/>
          <a:r>
            <a:rPr lang="en-US" sz="1400" b="0" dirty="0" smtClean="0"/>
            <a:t>Clock in systems / Biometrics</a:t>
          </a:r>
          <a:endParaRPr lang="en-US" sz="1400" b="0" dirty="0"/>
        </a:p>
      </dgm:t>
    </dgm:pt>
    <dgm:pt modelId="{DB60AC47-1854-44D6-8728-0BDA0DBF8105}" type="sibTrans" cxnId="{7029CDF8-ADB1-4A5E-9597-CB9F42265662}">
      <dgm:prSet/>
      <dgm:spPr/>
      <dgm:t>
        <a:bodyPr/>
        <a:lstStyle/>
        <a:p>
          <a:endParaRPr lang="en-US"/>
        </a:p>
      </dgm:t>
    </dgm:pt>
    <dgm:pt modelId="{7BD43FED-DAD3-498B-99A5-6127E57C2E33}" type="parTrans" cxnId="{7029CDF8-ADB1-4A5E-9597-CB9F42265662}">
      <dgm:prSet/>
      <dgm:spPr/>
      <dgm:t>
        <a:bodyPr/>
        <a:lstStyle/>
        <a:p>
          <a:endParaRPr lang="en-US"/>
        </a:p>
      </dgm:t>
    </dgm:pt>
    <dgm:pt modelId="{9A3A52DE-8C0B-4064-81B5-8856432C24C8}" type="pres">
      <dgm:prSet presAssocID="{A0C9B867-0456-4579-98B3-E1CA1B88C2AE}" presName="compositeShape" presStyleCnt="0">
        <dgm:presLayoutVars>
          <dgm:chMax val="2"/>
          <dgm:dir/>
          <dgm:resizeHandles val="exact"/>
        </dgm:presLayoutVars>
      </dgm:prSet>
      <dgm:spPr/>
      <dgm:t>
        <a:bodyPr/>
        <a:lstStyle/>
        <a:p>
          <a:endParaRPr lang="en-US"/>
        </a:p>
      </dgm:t>
    </dgm:pt>
    <dgm:pt modelId="{1B634FE6-EAD5-4C91-BE9A-5ECC425D13E0}" type="pres">
      <dgm:prSet presAssocID="{E819D774-8541-43D2-8A9F-32E3DA54E221}" presName="upArrow" presStyleLbl="node1" presStyleIdx="0" presStyleCnt="2"/>
      <dgm:spPr/>
      <dgm:t>
        <a:bodyPr/>
        <a:lstStyle/>
        <a:p>
          <a:endParaRPr lang="en-US"/>
        </a:p>
      </dgm:t>
    </dgm:pt>
    <dgm:pt modelId="{42610554-A5E1-4D33-B43F-61EEF5434849}" type="pres">
      <dgm:prSet presAssocID="{E819D774-8541-43D2-8A9F-32E3DA54E221}" presName="upArrowText" presStyleLbl="revTx" presStyleIdx="0" presStyleCnt="2" custScaleX="95461" custScaleY="75041">
        <dgm:presLayoutVars>
          <dgm:chMax val="0"/>
          <dgm:bulletEnabled val="1"/>
        </dgm:presLayoutVars>
      </dgm:prSet>
      <dgm:spPr/>
      <dgm:t>
        <a:bodyPr/>
        <a:lstStyle/>
        <a:p>
          <a:endParaRPr lang="en-US"/>
        </a:p>
      </dgm:t>
    </dgm:pt>
    <dgm:pt modelId="{DFA2C644-C2D6-4412-95A3-5668E5446DCE}" type="pres">
      <dgm:prSet presAssocID="{0278FD47-BAFA-4D32-AEE3-DC71889ABC8C}" presName="downArrow" presStyleLbl="node1" presStyleIdx="1" presStyleCnt="2"/>
      <dgm:spPr/>
      <dgm:t>
        <a:bodyPr/>
        <a:lstStyle/>
        <a:p>
          <a:endParaRPr lang="en-US"/>
        </a:p>
      </dgm:t>
    </dgm:pt>
    <dgm:pt modelId="{CDB2BE9B-A532-45B4-8DAC-5E2120BC68DA}" type="pres">
      <dgm:prSet presAssocID="{0278FD47-BAFA-4D32-AEE3-DC71889ABC8C}" presName="downArrowText" presStyleLbl="revTx" presStyleIdx="1" presStyleCnt="2" custLinFactNeighborY="-3518">
        <dgm:presLayoutVars>
          <dgm:chMax val="0"/>
          <dgm:bulletEnabled val="1"/>
        </dgm:presLayoutVars>
      </dgm:prSet>
      <dgm:spPr/>
      <dgm:t>
        <a:bodyPr/>
        <a:lstStyle/>
        <a:p>
          <a:endParaRPr lang="en-US"/>
        </a:p>
      </dgm:t>
    </dgm:pt>
  </dgm:ptLst>
  <dgm:cxnLst>
    <dgm:cxn modelId="{982E55AC-3A12-4113-8968-B5E71654F7CC}" srcId="{E819D774-8541-43D2-8A9F-32E3DA54E221}" destId="{B51568D6-7832-4547-ADF7-95A7D0FEB175}" srcOrd="0" destOrd="0" parTransId="{2A68F08F-2CFD-4F45-9DD6-0088CD52CB46}" sibTransId="{631CDF6A-48BA-4AC4-9FFA-43450AF27E82}"/>
    <dgm:cxn modelId="{C7D808F9-F644-4743-AA43-0E7A596DBA09}" srcId="{E819D774-8541-43D2-8A9F-32E3DA54E221}" destId="{28B43C9B-4A45-42AB-BDA2-893ED3B63DBB}" srcOrd="3" destOrd="0" parTransId="{BC0E7FEB-4464-438D-ABCF-40EEE10C10C3}" sibTransId="{80322855-1D13-4049-BA7B-1C7F78E2708A}"/>
    <dgm:cxn modelId="{7029CDF8-ADB1-4A5E-9597-CB9F42265662}" srcId="{E819D774-8541-43D2-8A9F-32E3DA54E221}" destId="{90C9D514-5A67-47AF-81A9-D4C0B11C2088}" srcOrd="1" destOrd="0" parTransId="{7BD43FED-DAD3-498B-99A5-6127E57C2E33}" sibTransId="{DB60AC47-1854-44D6-8728-0BDA0DBF8105}"/>
    <dgm:cxn modelId="{CBEB43FF-8527-4546-8B10-3FCE02BF4B8B}" srcId="{E819D774-8541-43D2-8A9F-32E3DA54E221}" destId="{6B97D748-2E1F-4B3F-A9B1-BA01E75FF5D8}" srcOrd="2" destOrd="0" parTransId="{1FCB1114-C49A-4495-97DA-A31D523B4539}" sibTransId="{30A71C94-7BB1-4AAB-8A12-7C8679F8B0D4}"/>
    <dgm:cxn modelId="{E2B1754C-1F18-422A-9304-B098B36D9DD4}" type="presOf" srcId="{A0C9B867-0456-4579-98B3-E1CA1B88C2AE}" destId="{9A3A52DE-8C0B-4064-81B5-8856432C24C8}" srcOrd="0" destOrd="0" presId="urn:microsoft.com/office/officeart/2005/8/layout/arrow4"/>
    <dgm:cxn modelId="{BD857783-2652-4B7E-8377-38BEB5DE17BC}" type="presOf" srcId="{B51568D6-7832-4547-ADF7-95A7D0FEB175}" destId="{42610554-A5E1-4D33-B43F-61EEF5434849}" srcOrd="0" destOrd="1" presId="urn:microsoft.com/office/officeart/2005/8/layout/arrow4"/>
    <dgm:cxn modelId="{57F75CF0-5A9A-47F2-ABD7-AA74A60B5A15}" type="presOf" srcId="{29D7BEE6-F636-4E7B-AEF7-CF0F864A3BAF}" destId="{CDB2BE9B-A532-45B4-8DAC-5E2120BC68DA}" srcOrd="0" destOrd="2" presId="urn:microsoft.com/office/officeart/2005/8/layout/arrow4"/>
    <dgm:cxn modelId="{F41FF1A8-43CB-4C4D-8037-145F215CAC19}" srcId="{0278FD47-BAFA-4D32-AEE3-DC71889ABC8C}" destId="{A2FE3C22-3936-46F1-B500-DCE51B24E486}" srcOrd="3" destOrd="0" parTransId="{865CD4CA-C0D5-4474-A9E7-679C6A16D37B}" sibTransId="{A3E38B76-F399-4B60-91B3-F6CB2FF1CF60}"/>
    <dgm:cxn modelId="{F70B6446-A4C4-48AF-978F-6879212B2DBF}" type="presOf" srcId="{A2FE3C22-3936-46F1-B500-DCE51B24E486}" destId="{CDB2BE9B-A532-45B4-8DAC-5E2120BC68DA}" srcOrd="0" destOrd="4" presId="urn:microsoft.com/office/officeart/2005/8/layout/arrow4"/>
    <dgm:cxn modelId="{E41F73F5-157B-4C51-8FE3-32F782456DBA}" type="presOf" srcId="{90C9D514-5A67-47AF-81A9-D4C0B11C2088}" destId="{42610554-A5E1-4D33-B43F-61EEF5434849}" srcOrd="0" destOrd="2" presId="urn:microsoft.com/office/officeart/2005/8/layout/arrow4"/>
    <dgm:cxn modelId="{27C3C4E2-DBF9-46E0-A573-200272CE2C05}" srcId="{0278FD47-BAFA-4D32-AEE3-DC71889ABC8C}" destId="{116B0141-CA81-4FF6-AC57-C394F6D99EB0}" srcOrd="0" destOrd="0" parTransId="{A457DBF2-CE40-488B-880A-FA874D8CA553}" sibTransId="{72F99E97-9BD3-486D-B72C-FB878300E24A}"/>
    <dgm:cxn modelId="{3F88E01B-5FCE-47AF-AA5F-119F92B3758C}" type="presOf" srcId="{0278FD47-BAFA-4D32-AEE3-DC71889ABC8C}" destId="{CDB2BE9B-A532-45B4-8DAC-5E2120BC68DA}" srcOrd="0" destOrd="0" presId="urn:microsoft.com/office/officeart/2005/8/layout/arrow4"/>
    <dgm:cxn modelId="{0E81F21B-97FA-4598-9FFC-B1FB6E297510}" srcId="{A0C9B867-0456-4579-98B3-E1CA1B88C2AE}" destId="{E819D774-8541-43D2-8A9F-32E3DA54E221}" srcOrd="0" destOrd="0" parTransId="{9442F78D-A523-48D4-B992-715DAD651234}" sibTransId="{40C72305-94C5-42BF-B692-12C10D5FD103}"/>
    <dgm:cxn modelId="{210678CE-BB8A-49D8-ADD9-78195BF83095}" srcId="{A0C9B867-0456-4579-98B3-E1CA1B88C2AE}" destId="{0278FD47-BAFA-4D32-AEE3-DC71889ABC8C}" srcOrd="1" destOrd="0" parTransId="{DF2665E3-A7DC-438D-A9F6-56ACF53181EC}" sibTransId="{A30E45CB-A411-46C9-93F9-F978BD8FD39D}"/>
    <dgm:cxn modelId="{4C41AF1C-8656-4AF2-A098-747BB9942F5E}" srcId="{0278FD47-BAFA-4D32-AEE3-DC71889ABC8C}" destId="{6FE994DC-C602-475C-A395-FBC414AD257C}" srcOrd="2" destOrd="0" parTransId="{E2D713DE-EEDA-4904-9B87-BF48EEC468B5}" sibTransId="{8A4F46A7-47D0-44A8-B814-953CC2AA3BB3}"/>
    <dgm:cxn modelId="{DBB2C16F-1B25-49E9-9F9A-291C90940CBF}" type="presOf" srcId="{E819D774-8541-43D2-8A9F-32E3DA54E221}" destId="{42610554-A5E1-4D33-B43F-61EEF5434849}" srcOrd="0" destOrd="0" presId="urn:microsoft.com/office/officeart/2005/8/layout/arrow4"/>
    <dgm:cxn modelId="{27094E90-392B-42C7-9BD8-1C48213D7C1F}" type="presOf" srcId="{116B0141-CA81-4FF6-AC57-C394F6D99EB0}" destId="{CDB2BE9B-A532-45B4-8DAC-5E2120BC68DA}" srcOrd="0" destOrd="1" presId="urn:microsoft.com/office/officeart/2005/8/layout/arrow4"/>
    <dgm:cxn modelId="{E2EC98D8-4AF9-4C5F-9A01-E55DCFC9626B}" srcId="{0278FD47-BAFA-4D32-AEE3-DC71889ABC8C}" destId="{29D7BEE6-F636-4E7B-AEF7-CF0F864A3BAF}" srcOrd="1" destOrd="0" parTransId="{7A0D0D49-8094-4680-818C-464402757E0A}" sibTransId="{69C16F26-6A21-4142-94D4-A7F0A54DB0FF}"/>
    <dgm:cxn modelId="{E9FD156A-6A49-4DC5-84ED-D3B871868D10}" type="presOf" srcId="{6B97D748-2E1F-4B3F-A9B1-BA01E75FF5D8}" destId="{42610554-A5E1-4D33-B43F-61EEF5434849}" srcOrd="0" destOrd="3" presId="urn:microsoft.com/office/officeart/2005/8/layout/arrow4"/>
    <dgm:cxn modelId="{92AC9F0A-185E-4E83-B586-22CDB094E64C}" type="presOf" srcId="{6FE994DC-C602-475C-A395-FBC414AD257C}" destId="{CDB2BE9B-A532-45B4-8DAC-5E2120BC68DA}" srcOrd="0" destOrd="3" presId="urn:microsoft.com/office/officeart/2005/8/layout/arrow4"/>
    <dgm:cxn modelId="{AC6E5F0D-B491-4132-BDE4-E3B5B9B28057}" type="presOf" srcId="{28B43C9B-4A45-42AB-BDA2-893ED3B63DBB}" destId="{42610554-A5E1-4D33-B43F-61EEF5434849}" srcOrd="0" destOrd="4" presId="urn:microsoft.com/office/officeart/2005/8/layout/arrow4"/>
    <dgm:cxn modelId="{A6F6CEAD-DF08-4B30-93FA-1B5A45F800B5}" type="presParOf" srcId="{9A3A52DE-8C0B-4064-81B5-8856432C24C8}" destId="{1B634FE6-EAD5-4C91-BE9A-5ECC425D13E0}" srcOrd="0" destOrd="0" presId="urn:microsoft.com/office/officeart/2005/8/layout/arrow4"/>
    <dgm:cxn modelId="{C6BE61A6-AFC7-4779-9139-2244CC8222EC}" type="presParOf" srcId="{9A3A52DE-8C0B-4064-81B5-8856432C24C8}" destId="{42610554-A5E1-4D33-B43F-61EEF5434849}" srcOrd="1" destOrd="0" presId="urn:microsoft.com/office/officeart/2005/8/layout/arrow4"/>
    <dgm:cxn modelId="{6DEBEAFD-ED60-4087-A2B2-5C2033085E53}" type="presParOf" srcId="{9A3A52DE-8C0B-4064-81B5-8856432C24C8}" destId="{DFA2C644-C2D6-4412-95A3-5668E5446DCE}" srcOrd="2" destOrd="0" presId="urn:microsoft.com/office/officeart/2005/8/layout/arrow4"/>
    <dgm:cxn modelId="{A556E203-203E-4A9A-AD0A-6FBB6AE5227D}" type="presParOf" srcId="{9A3A52DE-8C0B-4064-81B5-8856432C24C8}" destId="{CDB2BE9B-A532-45B4-8DAC-5E2120BC68DA}" srcOrd="3" destOrd="0" presId="urn:microsoft.com/office/officeart/2005/8/layout/arrow4"/>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78EE23A-8608-4544-8708-9A8D65F12B80}" type="doc">
      <dgm:prSet loTypeId="urn:microsoft.com/office/officeart/2005/8/layout/process2" loCatId="process" qsTypeId="urn:microsoft.com/office/officeart/2005/8/quickstyle/3d1" qsCatId="3D" csTypeId="urn:microsoft.com/office/officeart/2005/8/colors/accent1_2" csCatId="accent1" phldr="1"/>
      <dgm:spPr/>
    </dgm:pt>
    <dgm:pt modelId="{DAF7CF1F-3F2D-4CEA-84A3-3EB8BBE63A35}">
      <dgm:prSet phldrT="[Text]"/>
      <dgm:spPr/>
      <dgm:t>
        <a:bodyPr/>
        <a:lstStyle/>
        <a:p>
          <a:pPr rtl="0"/>
          <a:r>
            <a:rPr kumimoji="0" lang="en-US" b="0" i="0" u="none" strike="noStrike" cap="none" normalizeH="0" baseline="0" smtClean="0">
              <a:ln/>
              <a:effectLst/>
              <a:latin typeface="Arial" pitchFamily="34" charset="0"/>
              <a:cs typeface="Arial" pitchFamily="34" charset="0"/>
            </a:rPr>
            <a:t>Security requirement </a:t>
          </a:r>
          <a:endParaRPr lang="en-US" dirty="0"/>
        </a:p>
      </dgm:t>
    </dgm:pt>
    <dgm:pt modelId="{CEA9DC0E-124B-4C36-BF7B-BBE654C7EFD3}" type="parTrans" cxnId="{DB4135F3-0FF7-4E42-B3F7-FA94043E2234}">
      <dgm:prSet/>
      <dgm:spPr/>
      <dgm:t>
        <a:bodyPr/>
        <a:lstStyle/>
        <a:p>
          <a:endParaRPr lang="en-US"/>
        </a:p>
      </dgm:t>
    </dgm:pt>
    <dgm:pt modelId="{B2019950-5ED1-44A4-B7F5-5F976ABCE39A}" type="sibTrans" cxnId="{DB4135F3-0FF7-4E42-B3F7-FA94043E2234}">
      <dgm:prSet/>
      <dgm:spPr/>
      <dgm:t>
        <a:bodyPr/>
        <a:lstStyle/>
        <a:p>
          <a:endParaRPr lang="en-US"/>
        </a:p>
      </dgm:t>
    </dgm:pt>
    <dgm:pt modelId="{697EF202-F30B-4F16-AC6F-CBE8A59866D3}">
      <dgm:prSet phldrT="[Text]"/>
      <dgm:spPr/>
      <dgm:t>
        <a:bodyPr/>
        <a:lstStyle/>
        <a:p>
          <a:pPr rtl="0"/>
          <a:r>
            <a:rPr kumimoji="0" lang="en-US" b="0" i="0" u="none" strike="noStrike" cap="none" normalizeH="0" baseline="0" smtClean="0">
              <a:ln/>
              <a:effectLst/>
              <a:latin typeface="Arial" pitchFamily="34" charset="0"/>
              <a:cs typeface="Arial" pitchFamily="34" charset="0"/>
            </a:rPr>
            <a:t>Security Policy</a:t>
          </a:r>
          <a:endParaRPr lang="en-US" dirty="0"/>
        </a:p>
      </dgm:t>
    </dgm:pt>
    <dgm:pt modelId="{DEA60605-BE8B-4DD7-812F-BF3D7B65CB0D}" type="parTrans" cxnId="{D81FFC00-51FB-44E7-8A01-68307EB6AD1B}">
      <dgm:prSet/>
      <dgm:spPr/>
      <dgm:t>
        <a:bodyPr/>
        <a:lstStyle/>
        <a:p>
          <a:endParaRPr lang="en-US"/>
        </a:p>
      </dgm:t>
    </dgm:pt>
    <dgm:pt modelId="{0F4589B1-F0CA-404E-B4FB-E017AB8BEC3C}" type="sibTrans" cxnId="{D81FFC00-51FB-44E7-8A01-68307EB6AD1B}">
      <dgm:prSet/>
      <dgm:spPr/>
      <dgm:t>
        <a:bodyPr/>
        <a:lstStyle/>
        <a:p>
          <a:endParaRPr lang="en-US"/>
        </a:p>
      </dgm:t>
    </dgm:pt>
    <dgm:pt modelId="{0E3743D6-E49E-4677-9D79-9321DB47B497}">
      <dgm:prSet phldrT="[Text]"/>
      <dgm:spPr/>
      <dgm:t>
        <a:bodyPr/>
        <a:lstStyle/>
        <a:p>
          <a:pPr rtl="0"/>
          <a:r>
            <a:rPr kumimoji="0" lang="en-US" b="0" i="0" u="none" strike="noStrike" cap="none" normalizeH="0" baseline="0" dirty="0" smtClean="0">
              <a:ln/>
              <a:effectLst/>
              <a:latin typeface="Arial" pitchFamily="34" charset="0"/>
              <a:cs typeface="Arial" pitchFamily="34" charset="0"/>
            </a:rPr>
            <a:t>Security Infrastructure Specification  </a:t>
          </a:r>
          <a:endParaRPr lang="en-US" dirty="0"/>
        </a:p>
      </dgm:t>
    </dgm:pt>
    <dgm:pt modelId="{A15F8A5A-62F2-4EE2-8C3A-D76C0C1E48D4}" type="parTrans" cxnId="{FFE22E5B-5CEB-4673-82EE-85B82EBC4D91}">
      <dgm:prSet/>
      <dgm:spPr/>
      <dgm:t>
        <a:bodyPr/>
        <a:lstStyle/>
        <a:p>
          <a:endParaRPr lang="en-US"/>
        </a:p>
      </dgm:t>
    </dgm:pt>
    <dgm:pt modelId="{562D4BE2-B6F6-4E03-80DD-A9194D28622B}" type="sibTrans" cxnId="{FFE22E5B-5CEB-4673-82EE-85B82EBC4D91}">
      <dgm:prSet/>
      <dgm:spPr/>
      <dgm:t>
        <a:bodyPr/>
        <a:lstStyle/>
        <a:p>
          <a:endParaRPr lang="en-US"/>
        </a:p>
      </dgm:t>
    </dgm:pt>
    <dgm:pt modelId="{67F1A228-0163-4450-ACE6-E4A1B5A6678A}">
      <dgm:prSet phldrT="[Text]"/>
      <dgm:spPr/>
      <dgm:t>
        <a:bodyPr/>
        <a:lstStyle/>
        <a:p>
          <a:pPr rtl="0"/>
          <a:r>
            <a:rPr kumimoji="0" lang="en-US" b="0" i="0" u="none" strike="noStrike" cap="none" normalizeH="0" baseline="0" dirty="0" smtClean="0">
              <a:ln/>
              <a:effectLst/>
              <a:latin typeface="Arial" pitchFamily="34" charset="0"/>
              <a:cs typeface="Arial" pitchFamily="34" charset="0"/>
            </a:rPr>
            <a:t>Security Infrastructure Implementation </a:t>
          </a:r>
          <a:r>
            <a:rPr kumimoji="0" lang="en-US" b="0" i="0" u="none" strike="noStrike" cap="none" normalizeH="0" dirty="0" smtClean="0">
              <a:ln/>
              <a:effectLst/>
              <a:latin typeface="Arial" pitchFamily="34" charset="0"/>
              <a:cs typeface="Arial" pitchFamily="34" charset="0"/>
            </a:rPr>
            <a:t> </a:t>
          </a:r>
          <a:endParaRPr lang="en-US" dirty="0"/>
        </a:p>
      </dgm:t>
    </dgm:pt>
    <dgm:pt modelId="{31E40E26-81B1-41DD-A1A4-02A69027FE0E}" type="parTrans" cxnId="{ED580E70-3FCE-4290-9C35-20C83897F60A}">
      <dgm:prSet/>
      <dgm:spPr/>
      <dgm:t>
        <a:bodyPr/>
        <a:lstStyle/>
        <a:p>
          <a:endParaRPr lang="en-US"/>
        </a:p>
      </dgm:t>
    </dgm:pt>
    <dgm:pt modelId="{1F9CF242-8F7D-4C05-BCCE-AB07BB2051FE}" type="sibTrans" cxnId="{ED580E70-3FCE-4290-9C35-20C83897F60A}">
      <dgm:prSet/>
      <dgm:spPr/>
      <dgm:t>
        <a:bodyPr/>
        <a:lstStyle/>
        <a:p>
          <a:endParaRPr lang="en-US"/>
        </a:p>
      </dgm:t>
    </dgm:pt>
    <dgm:pt modelId="{E849090F-06F1-424C-B8B0-58E84F68A10E}">
      <dgm:prSet phldrT="[Text]"/>
      <dgm:spPr/>
      <dgm:t>
        <a:bodyPr/>
        <a:lstStyle/>
        <a:p>
          <a:pPr rtl="0"/>
          <a:r>
            <a:rPr kumimoji="0" lang="en-US" b="0" i="0" u="none" strike="noStrike" cap="none" normalizeH="0" baseline="0" smtClean="0">
              <a:ln/>
              <a:effectLst/>
              <a:latin typeface="Arial" pitchFamily="34" charset="0"/>
              <a:cs typeface="Arial" pitchFamily="34" charset="0"/>
            </a:rPr>
            <a:t>Security Testing </a:t>
          </a:r>
          <a:endParaRPr lang="en-US" dirty="0"/>
        </a:p>
      </dgm:t>
    </dgm:pt>
    <dgm:pt modelId="{C64EE442-C6CE-4EE4-B5AE-1F931F0AAE25}" type="parTrans" cxnId="{4812F9FC-A714-4AE1-B9B3-72A58FFBDFE6}">
      <dgm:prSet/>
      <dgm:spPr/>
      <dgm:t>
        <a:bodyPr/>
        <a:lstStyle/>
        <a:p>
          <a:endParaRPr lang="en-US"/>
        </a:p>
      </dgm:t>
    </dgm:pt>
    <dgm:pt modelId="{313C83DB-AD6F-4021-8338-4428FF5B50BF}" type="sibTrans" cxnId="{4812F9FC-A714-4AE1-B9B3-72A58FFBDFE6}">
      <dgm:prSet/>
      <dgm:spPr/>
      <dgm:t>
        <a:bodyPr/>
        <a:lstStyle/>
        <a:p>
          <a:endParaRPr lang="en-US"/>
        </a:p>
      </dgm:t>
    </dgm:pt>
    <dgm:pt modelId="{FFBECB5A-591A-4801-81F6-40514658E0E5}">
      <dgm:prSet phldrT="[Text]"/>
      <dgm:spPr/>
      <dgm:t>
        <a:bodyPr/>
        <a:lstStyle/>
        <a:p>
          <a:pPr rtl="0"/>
          <a:r>
            <a:rPr kumimoji="0" lang="en-US" b="0" i="0" u="none" strike="noStrike" cap="none" normalizeH="0" baseline="0" smtClean="0">
              <a:ln/>
              <a:effectLst/>
              <a:latin typeface="Arial" pitchFamily="34" charset="0"/>
              <a:cs typeface="Arial" pitchFamily="34" charset="0"/>
            </a:rPr>
            <a:t>Requirement Validation </a:t>
          </a:r>
          <a:endParaRPr lang="en-US" dirty="0"/>
        </a:p>
      </dgm:t>
    </dgm:pt>
    <dgm:pt modelId="{02A7B990-3386-4C00-B235-1957AC8B4ED8}" type="parTrans" cxnId="{AA8FA63E-5786-4002-AFBC-2A49B606A788}">
      <dgm:prSet/>
      <dgm:spPr/>
      <dgm:t>
        <a:bodyPr/>
        <a:lstStyle/>
        <a:p>
          <a:endParaRPr lang="en-US"/>
        </a:p>
      </dgm:t>
    </dgm:pt>
    <dgm:pt modelId="{51F7A1FC-3BE5-464B-8762-28D849E78F09}" type="sibTrans" cxnId="{AA8FA63E-5786-4002-AFBC-2A49B606A788}">
      <dgm:prSet/>
      <dgm:spPr/>
      <dgm:t>
        <a:bodyPr/>
        <a:lstStyle/>
        <a:p>
          <a:endParaRPr lang="en-US"/>
        </a:p>
      </dgm:t>
    </dgm:pt>
    <dgm:pt modelId="{BB6026E5-D6A6-4E08-ADF3-FA6D5D81E3C2}" type="pres">
      <dgm:prSet presAssocID="{578EE23A-8608-4544-8708-9A8D65F12B80}" presName="linearFlow" presStyleCnt="0">
        <dgm:presLayoutVars>
          <dgm:resizeHandles val="exact"/>
        </dgm:presLayoutVars>
      </dgm:prSet>
      <dgm:spPr/>
    </dgm:pt>
    <dgm:pt modelId="{5999347D-0E25-4561-BC64-3FE57B5A5123}" type="pres">
      <dgm:prSet presAssocID="{DAF7CF1F-3F2D-4CEA-84A3-3EB8BBE63A35}" presName="node" presStyleLbl="node1" presStyleIdx="0" presStyleCnt="6">
        <dgm:presLayoutVars>
          <dgm:bulletEnabled val="1"/>
        </dgm:presLayoutVars>
      </dgm:prSet>
      <dgm:spPr/>
      <dgm:t>
        <a:bodyPr/>
        <a:lstStyle/>
        <a:p>
          <a:endParaRPr lang="en-US"/>
        </a:p>
      </dgm:t>
    </dgm:pt>
    <dgm:pt modelId="{E7BC432B-4717-4061-89FF-89EBF18BC474}" type="pres">
      <dgm:prSet presAssocID="{B2019950-5ED1-44A4-B7F5-5F976ABCE39A}" presName="sibTrans" presStyleLbl="sibTrans2D1" presStyleIdx="0" presStyleCnt="5"/>
      <dgm:spPr/>
      <dgm:t>
        <a:bodyPr/>
        <a:lstStyle/>
        <a:p>
          <a:endParaRPr lang="en-US"/>
        </a:p>
      </dgm:t>
    </dgm:pt>
    <dgm:pt modelId="{1AFC33B6-A003-402E-9AC2-49064E3BF0C1}" type="pres">
      <dgm:prSet presAssocID="{B2019950-5ED1-44A4-B7F5-5F976ABCE39A}" presName="connectorText" presStyleLbl="sibTrans2D1" presStyleIdx="0" presStyleCnt="5"/>
      <dgm:spPr/>
      <dgm:t>
        <a:bodyPr/>
        <a:lstStyle/>
        <a:p>
          <a:endParaRPr lang="en-US"/>
        </a:p>
      </dgm:t>
    </dgm:pt>
    <dgm:pt modelId="{62D1BEC0-CDF3-4BCA-A4F1-C5B59F230EFA}" type="pres">
      <dgm:prSet presAssocID="{697EF202-F30B-4F16-AC6F-CBE8A59866D3}" presName="node" presStyleLbl="node1" presStyleIdx="1" presStyleCnt="6">
        <dgm:presLayoutVars>
          <dgm:bulletEnabled val="1"/>
        </dgm:presLayoutVars>
      </dgm:prSet>
      <dgm:spPr/>
      <dgm:t>
        <a:bodyPr/>
        <a:lstStyle/>
        <a:p>
          <a:endParaRPr lang="en-US"/>
        </a:p>
      </dgm:t>
    </dgm:pt>
    <dgm:pt modelId="{D06AA549-E268-40F9-A8A6-676DB7E912DE}" type="pres">
      <dgm:prSet presAssocID="{0F4589B1-F0CA-404E-B4FB-E017AB8BEC3C}" presName="sibTrans" presStyleLbl="sibTrans2D1" presStyleIdx="1" presStyleCnt="5"/>
      <dgm:spPr/>
      <dgm:t>
        <a:bodyPr/>
        <a:lstStyle/>
        <a:p>
          <a:endParaRPr lang="en-US"/>
        </a:p>
      </dgm:t>
    </dgm:pt>
    <dgm:pt modelId="{0CD79230-02F8-46E0-B6DD-575267D617AE}" type="pres">
      <dgm:prSet presAssocID="{0F4589B1-F0CA-404E-B4FB-E017AB8BEC3C}" presName="connectorText" presStyleLbl="sibTrans2D1" presStyleIdx="1" presStyleCnt="5"/>
      <dgm:spPr/>
      <dgm:t>
        <a:bodyPr/>
        <a:lstStyle/>
        <a:p>
          <a:endParaRPr lang="en-US"/>
        </a:p>
      </dgm:t>
    </dgm:pt>
    <dgm:pt modelId="{80BBECE0-DAA1-463F-987C-F6DC7DE582B5}" type="pres">
      <dgm:prSet presAssocID="{0E3743D6-E49E-4677-9D79-9321DB47B497}" presName="node" presStyleLbl="node1" presStyleIdx="2" presStyleCnt="6">
        <dgm:presLayoutVars>
          <dgm:bulletEnabled val="1"/>
        </dgm:presLayoutVars>
      </dgm:prSet>
      <dgm:spPr/>
      <dgm:t>
        <a:bodyPr/>
        <a:lstStyle/>
        <a:p>
          <a:endParaRPr lang="en-US"/>
        </a:p>
      </dgm:t>
    </dgm:pt>
    <dgm:pt modelId="{E489093F-FC7C-498F-91EE-EC78C653C263}" type="pres">
      <dgm:prSet presAssocID="{562D4BE2-B6F6-4E03-80DD-A9194D28622B}" presName="sibTrans" presStyleLbl="sibTrans2D1" presStyleIdx="2" presStyleCnt="5"/>
      <dgm:spPr/>
      <dgm:t>
        <a:bodyPr/>
        <a:lstStyle/>
        <a:p>
          <a:endParaRPr lang="en-US"/>
        </a:p>
      </dgm:t>
    </dgm:pt>
    <dgm:pt modelId="{460BD131-40A1-48BA-95FD-605D0DE24D5F}" type="pres">
      <dgm:prSet presAssocID="{562D4BE2-B6F6-4E03-80DD-A9194D28622B}" presName="connectorText" presStyleLbl="sibTrans2D1" presStyleIdx="2" presStyleCnt="5"/>
      <dgm:spPr/>
      <dgm:t>
        <a:bodyPr/>
        <a:lstStyle/>
        <a:p>
          <a:endParaRPr lang="en-US"/>
        </a:p>
      </dgm:t>
    </dgm:pt>
    <dgm:pt modelId="{1339B92C-38AF-424E-819C-12383D8247D7}" type="pres">
      <dgm:prSet presAssocID="{67F1A228-0163-4450-ACE6-E4A1B5A6678A}" presName="node" presStyleLbl="node1" presStyleIdx="3" presStyleCnt="6">
        <dgm:presLayoutVars>
          <dgm:bulletEnabled val="1"/>
        </dgm:presLayoutVars>
      </dgm:prSet>
      <dgm:spPr/>
      <dgm:t>
        <a:bodyPr/>
        <a:lstStyle/>
        <a:p>
          <a:endParaRPr lang="en-US"/>
        </a:p>
      </dgm:t>
    </dgm:pt>
    <dgm:pt modelId="{B3CA6106-D290-4DA1-BA31-3F4E95A19CC1}" type="pres">
      <dgm:prSet presAssocID="{1F9CF242-8F7D-4C05-BCCE-AB07BB2051FE}" presName="sibTrans" presStyleLbl="sibTrans2D1" presStyleIdx="3" presStyleCnt="5"/>
      <dgm:spPr/>
      <dgm:t>
        <a:bodyPr/>
        <a:lstStyle/>
        <a:p>
          <a:endParaRPr lang="en-US"/>
        </a:p>
      </dgm:t>
    </dgm:pt>
    <dgm:pt modelId="{A0198F29-2B14-4F25-B0C2-9C95232C744B}" type="pres">
      <dgm:prSet presAssocID="{1F9CF242-8F7D-4C05-BCCE-AB07BB2051FE}" presName="connectorText" presStyleLbl="sibTrans2D1" presStyleIdx="3" presStyleCnt="5"/>
      <dgm:spPr/>
      <dgm:t>
        <a:bodyPr/>
        <a:lstStyle/>
        <a:p>
          <a:endParaRPr lang="en-US"/>
        </a:p>
      </dgm:t>
    </dgm:pt>
    <dgm:pt modelId="{97F6B443-337A-4476-BE09-4A4477B1D751}" type="pres">
      <dgm:prSet presAssocID="{E849090F-06F1-424C-B8B0-58E84F68A10E}" presName="node" presStyleLbl="node1" presStyleIdx="4" presStyleCnt="6">
        <dgm:presLayoutVars>
          <dgm:bulletEnabled val="1"/>
        </dgm:presLayoutVars>
      </dgm:prSet>
      <dgm:spPr/>
      <dgm:t>
        <a:bodyPr/>
        <a:lstStyle/>
        <a:p>
          <a:endParaRPr lang="en-US"/>
        </a:p>
      </dgm:t>
    </dgm:pt>
    <dgm:pt modelId="{DF21D27C-815C-4111-B707-A0570AD5C7FC}" type="pres">
      <dgm:prSet presAssocID="{313C83DB-AD6F-4021-8338-4428FF5B50BF}" presName="sibTrans" presStyleLbl="sibTrans2D1" presStyleIdx="4" presStyleCnt="5"/>
      <dgm:spPr/>
      <dgm:t>
        <a:bodyPr/>
        <a:lstStyle/>
        <a:p>
          <a:endParaRPr lang="en-US"/>
        </a:p>
      </dgm:t>
    </dgm:pt>
    <dgm:pt modelId="{8377BA0A-65C9-4D8F-BACF-D2C231DD44A6}" type="pres">
      <dgm:prSet presAssocID="{313C83DB-AD6F-4021-8338-4428FF5B50BF}" presName="connectorText" presStyleLbl="sibTrans2D1" presStyleIdx="4" presStyleCnt="5"/>
      <dgm:spPr/>
      <dgm:t>
        <a:bodyPr/>
        <a:lstStyle/>
        <a:p>
          <a:endParaRPr lang="en-US"/>
        </a:p>
      </dgm:t>
    </dgm:pt>
    <dgm:pt modelId="{06D9686F-99EB-4E46-81FE-A76B1824C4DA}" type="pres">
      <dgm:prSet presAssocID="{FFBECB5A-591A-4801-81F6-40514658E0E5}" presName="node" presStyleLbl="node1" presStyleIdx="5" presStyleCnt="6">
        <dgm:presLayoutVars>
          <dgm:bulletEnabled val="1"/>
        </dgm:presLayoutVars>
      </dgm:prSet>
      <dgm:spPr/>
      <dgm:t>
        <a:bodyPr/>
        <a:lstStyle/>
        <a:p>
          <a:endParaRPr lang="en-US"/>
        </a:p>
      </dgm:t>
    </dgm:pt>
  </dgm:ptLst>
  <dgm:cxnLst>
    <dgm:cxn modelId="{4C4F4A43-4131-42F0-9148-FDAFB601C105}" type="presOf" srcId="{313C83DB-AD6F-4021-8338-4428FF5B50BF}" destId="{DF21D27C-815C-4111-B707-A0570AD5C7FC}" srcOrd="0" destOrd="0" presId="urn:microsoft.com/office/officeart/2005/8/layout/process2"/>
    <dgm:cxn modelId="{655F3085-15C9-4D07-81ED-413D35E954F2}" type="presOf" srcId="{578EE23A-8608-4544-8708-9A8D65F12B80}" destId="{BB6026E5-D6A6-4E08-ADF3-FA6D5D81E3C2}" srcOrd="0" destOrd="0" presId="urn:microsoft.com/office/officeart/2005/8/layout/process2"/>
    <dgm:cxn modelId="{D6B9AB1B-C5CA-4413-86C5-F27B73118F7A}" type="presOf" srcId="{B2019950-5ED1-44A4-B7F5-5F976ABCE39A}" destId="{1AFC33B6-A003-402E-9AC2-49064E3BF0C1}" srcOrd="1" destOrd="0" presId="urn:microsoft.com/office/officeart/2005/8/layout/process2"/>
    <dgm:cxn modelId="{5E884295-A9B6-4388-90B3-5CC038448537}" type="presOf" srcId="{1F9CF242-8F7D-4C05-BCCE-AB07BB2051FE}" destId="{B3CA6106-D290-4DA1-BA31-3F4E95A19CC1}" srcOrd="0" destOrd="0" presId="urn:microsoft.com/office/officeart/2005/8/layout/process2"/>
    <dgm:cxn modelId="{AA8FA63E-5786-4002-AFBC-2A49B606A788}" srcId="{578EE23A-8608-4544-8708-9A8D65F12B80}" destId="{FFBECB5A-591A-4801-81F6-40514658E0E5}" srcOrd="5" destOrd="0" parTransId="{02A7B990-3386-4C00-B235-1957AC8B4ED8}" sibTransId="{51F7A1FC-3BE5-464B-8762-28D849E78F09}"/>
    <dgm:cxn modelId="{FFE22E5B-5CEB-4673-82EE-85B82EBC4D91}" srcId="{578EE23A-8608-4544-8708-9A8D65F12B80}" destId="{0E3743D6-E49E-4677-9D79-9321DB47B497}" srcOrd="2" destOrd="0" parTransId="{A15F8A5A-62F2-4EE2-8C3A-D76C0C1E48D4}" sibTransId="{562D4BE2-B6F6-4E03-80DD-A9194D28622B}"/>
    <dgm:cxn modelId="{8635FCAC-22C3-4717-BF9E-19D46113A090}" type="presOf" srcId="{E849090F-06F1-424C-B8B0-58E84F68A10E}" destId="{97F6B443-337A-4476-BE09-4A4477B1D751}" srcOrd="0" destOrd="0" presId="urn:microsoft.com/office/officeart/2005/8/layout/process2"/>
    <dgm:cxn modelId="{ED580E70-3FCE-4290-9C35-20C83897F60A}" srcId="{578EE23A-8608-4544-8708-9A8D65F12B80}" destId="{67F1A228-0163-4450-ACE6-E4A1B5A6678A}" srcOrd="3" destOrd="0" parTransId="{31E40E26-81B1-41DD-A1A4-02A69027FE0E}" sibTransId="{1F9CF242-8F7D-4C05-BCCE-AB07BB2051FE}"/>
    <dgm:cxn modelId="{FABFB1C0-7065-4159-8A03-E5FC9B1689F4}" type="presOf" srcId="{0F4589B1-F0CA-404E-B4FB-E017AB8BEC3C}" destId="{D06AA549-E268-40F9-A8A6-676DB7E912DE}" srcOrd="0" destOrd="0" presId="urn:microsoft.com/office/officeart/2005/8/layout/process2"/>
    <dgm:cxn modelId="{99965DFA-7B60-4441-9548-8D09F8532F32}" type="presOf" srcId="{0F4589B1-F0CA-404E-B4FB-E017AB8BEC3C}" destId="{0CD79230-02F8-46E0-B6DD-575267D617AE}" srcOrd="1" destOrd="0" presId="urn:microsoft.com/office/officeart/2005/8/layout/process2"/>
    <dgm:cxn modelId="{0205D5B6-A0DD-4784-8152-DF8884FE5766}" type="presOf" srcId="{562D4BE2-B6F6-4E03-80DD-A9194D28622B}" destId="{E489093F-FC7C-498F-91EE-EC78C653C263}" srcOrd="0" destOrd="0" presId="urn:microsoft.com/office/officeart/2005/8/layout/process2"/>
    <dgm:cxn modelId="{D81FFC00-51FB-44E7-8A01-68307EB6AD1B}" srcId="{578EE23A-8608-4544-8708-9A8D65F12B80}" destId="{697EF202-F30B-4F16-AC6F-CBE8A59866D3}" srcOrd="1" destOrd="0" parTransId="{DEA60605-BE8B-4DD7-812F-BF3D7B65CB0D}" sibTransId="{0F4589B1-F0CA-404E-B4FB-E017AB8BEC3C}"/>
    <dgm:cxn modelId="{EE0D1ABC-634C-4DE0-811F-E6039AD593E7}" type="presOf" srcId="{1F9CF242-8F7D-4C05-BCCE-AB07BB2051FE}" destId="{A0198F29-2B14-4F25-B0C2-9C95232C744B}" srcOrd="1" destOrd="0" presId="urn:microsoft.com/office/officeart/2005/8/layout/process2"/>
    <dgm:cxn modelId="{6AEE30F5-30C4-4AE4-9EA6-24532E07E2C9}" type="presOf" srcId="{FFBECB5A-591A-4801-81F6-40514658E0E5}" destId="{06D9686F-99EB-4E46-81FE-A76B1824C4DA}" srcOrd="0" destOrd="0" presId="urn:microsoft.com/office/officeart/2005/8/layout/process2"/>
    <dgm:cxn modelId="{553FBBD1-DF21-4694-9476-D8636FB1DD3B}" type="presOf" srcId="{DAF7CF1F-3F2D-4CEA-84A3-3EB8BBE63A35}" destId="{5999347D-0E25-4561-BC64-3FE57B5A5123}" srcOrd="0" destOrd="0" presId="urn:microsoft.com/office/officeart/2005/8/layout/process2"/>
    <dgm:cxn modelId="{35E6DFBC-5589-43A6-9AA6-A80980316D0C}" type="presOf" srcId="{313C83DB-AD6F-4021-8338-4428FF5B50BF}" destId="{8377BA0A-65C9-4D8F-BACF-D2C231DD44A6}" srcOrd="1" destOrd="0" presId="urn:microsoft.com/office/officeart/2005/8/layout/process2"/>
    <dgm:cxn modelId="{48536045-1BFB-438F-887F-207E5E4BC55C}" type="presOf" srcId="{0E3743D6-E49E-4677-9D79-9321DB47B497}" destId="{80BBECE0-DAA1-463F-987C-F6DC7DE582B5}" srcOrd="0" destOrd="0" presId="urn:microsoft.com/office/officeart/2005/8/layout/process2"/>
    <dgm:cxn modelId="{DC394832-F1DA-486C-A643-A47869BD3902}" type="presOf" srcId="{562D4BE2-B6F6-4E03-80DD-A9194D28622B}" destId="{460BD131-40A1-48BA-95FD-605D0DE24D5F}" srcOrd="1" destOrd="0" presId="urn:microsoft.com/office/officeart/2005/8/layout/process2"/>
    <dgm:cxn modelId="{44956CE1-28B0-467C-9F0F-0F27DF0DF6FE}" type="presOf" srcId="{697EF202-F30B-4F16-AC6F-CBE8A59866D3}" destId="{62D1BEC0-CDF3-4BCA-A4F1-C5B59F230EFA}" srcOrd="0" destOrd="0" presId="urn:microsoft.com/office/officeart/2005/8/layout/process2"/>
    <dgm:cxn modelId="{DB4135F3-0FF7-4E42-B3F7-FA94043E2234}" srcId="{578EE23A-8608-4544-8708-9A8D65F12B80}" destId="{DAF7CF1F-3F2D-4CEA-84A3-3EB8BBE63A35}" srcOrd="0" destOrd="0" parTransId="{CEA9DC0E-124B-4C36-BF7B-BBE654C7EFD3}" sibTransId="{B2019950-5ED1-44A4-B7F5-5F976ABCE39A}"/>
    <dgm:cxn modelId="{4812F9FC-A714-4AE1-B9B3-72A58FFBDFE6}" srcId="{578EE23A-8608-4544-8708-9A8D65F12B80}" destId="{E849090F-06F1-424C-B8B0-58E84F68A10E}" srcOrd="4" destOrd="0" parTransId="{C64EE442-C6CE-4EE4-B5AE-1F931F0AAE25}" sibTransId="{313C83DB-AD6F-4021-8338-4428FF5B50BF}"/>
    <dgm:cxn modelId="{60A257F9-7D6A-43E6-A416-42356E34F94C}" type="presOf" srcId="{B2019950-5ED1-44A4-B7F5-5F976ABCE39A}" destId="{E7BC432B-4717-4061-89FF-89EBF18BC474}" srcOrd="0" destOrd="0" presId="urn:microsoft.com/office/officeart/2005/8/layout/process2"/>
    <dgm:cxn modelId="{32447E9E-A2E0-4A24-A089-9B8A5C2D5A59}" type="presOf" srcId="{67F1A228-0163-4450-ACE6-E4A1B5A6678A}" destId="{1339B92C-38AF-424E-819C-12383D8247D7}" srcOrd="0" destOrd="0" presId="urn:microsoft.com/office/officeart/2005/8/layout/process2"/>
    <dgm:cxn modelId="{F4F08B1E-8FBB-470B-9018-2A5C8B67E8A7}" type="presParOf" srcId="{BB6026E5-D6A6-4E08-ADF3-FA6D5D81E3C2}" destId="{5999347D-0E25-4561-BC64-3FE57B5A5123}" srcOrd="0" destOrd="0" presId="urn:microsoft.com/office/officeart/2005/8/layout/process2"/>
    <dgm:cxn modelId="{5A449BD5-9795-455F-B829-F83E19FA396A}" type="presParOf" srcId="{BB6026E5-D6A6-4E08-ADF3-FA6D5D81E3C2}" destId="{E7BC432B-4717-4061-89FF-89EBF18BC474}" srcOrd="1" destOrd="0" presId="urn:microsoft.com/office/officeart/2005/8/layout/process2"/>
    <dgm:cxn modelId="{672C0784-8CB3-4651-99E5-B42E5B7D6B8D}" type="presParOf" srcId="{E7BC432B-4717-4061-89FF-89EBF18BC474}" destId="{1AFC33B6-A003-402E-9AC2-49064E3BF0C1}" srcOrd="0" destOrd="0" presId="urn:microsoft.com/office/officeart/2005/8/layout/process2"/>
    <dgm:cxn modelId="{B27DC1F9-323C-4820-B3CB-54508E0C278D}" type="presParOf" srcId="{BB6026E5-D6A6-4E08-ADF3-FA6D5D81E3C2}" destId="{62D1BEC0-CDF3-4BCA-A4F1-C5B59F230EFA}" srcOrd="2" destOrd="0" presId="urn:microsoft.com/office/officeart/2005/8/layout/process2"/>
    <dgm:cxn modelId="{7AF05BBF-1C49-4DEC-A018-B81EA66EA01E}" type="presParOf" srcId="{BB6026E5-D6A6-4E08-ADF3-FA6D5D81E3C2}" destId="{D06AA549-E268-40F9-A8A6-676DB7E912DE}" srcOrd="3" destOrd="0" presId="urn:microsoft.com/office/officeart/2005/8/layout/process2"/>
    <dgm:cxn modelId="{0360CEFB-E9BA-4ADA-A41C-B79B74B5AAD8}" type="presParOf" srcId="{D06AA549-E268-40F9-A8A6-676DB7E912DE}" destId="{0CD79230-02F8-46E0-B6DD-575267D617AE}" srcOrd="0" destOrd="0" presId="urn:microsoft.com/office/officeart/2005/8/layout/process2"/>
    <dgm:cxn modelId="{9869C15B-31BD-4DDC-8994-0269FD698BF5}" type="presParOf" srcId="{BB6026E5-D6A6-4E08-ADF3-FA6D5D81E3C2}" destId="{80BBECE0-DAA1-463F-987C-F6DC7DE582B5}" srcOrd="4" destOrd="0" presId="urn:microsoft.com/office/officeart/2005/8/layout/process2"/>
    <dgm:cxn modelId="{1B75397A-3C77-4910-A729-569CD09D6746}" type="presParOf" srcId="{BB6026E5-D6A6-4E08-ADF3-FA6D5D81E3C2}" destId="{E489093F-FC7C-498F-91EE-EC78C653C263}" srcOrd="5" destOrd="0" presId="urn:microsoft.com/office/officeart/2005/8/layout/process2"/>
    <dgm:cxn modelId="{1EDA714D-B750-4041-B360-A53605FDA860}" type="presParOf" srcId="{E489093F-FC7C-498F-91EE-EC78C653C263}" destId="{460BD131-40A1-48BA-95FD-605D0DE24D5F}" srcOrd="0" destOrd="0" presId="urn:microsoft.com/office/officeart/2005/8/layout/process2"/>
    <dgm:cxn modelId="{D5C773E9-B37C-4AD1-8929-4C966F02A6AC}" type="presParOf" srcId="{BB6026E5-D6A6-4E08-ADF3-FA6D5D81E3C2}" destId="{1339B92C-38AF-424E-819C-12383D8247D7}" srcOrd="6" destOrd="0" presId="urn:microsoft.com/office/officeart/2005/8/layout/process2"/>
    <dgm:cxn modelId="{D2A44CEA-85D6-4C43-9128-AC4C41EA4A22}" type="presParOf" srcId="{BB6026E5-D6A6-4E08-ADF3-FA6D5D81E3C2}" destId="{B3CA6106-D290-4DA1-BA31-3F4E95A19CC1}" srcOrd="7" destOrd="0" presId="urn:microsoft.com/office/officeart/2005/8/layout/process2"/>
    <dgm:cxn modelId="{6215B931-275B-4B56-971E-436CA4F9B37C}" type="presParOf" srcId="{B3CA6106-D290-4DA1-BA31-3F4E95A19CC1}" destId="{A0198F29-2B14-4F25-B0C2-9C95232C744B}" srcOrd="0" destOrd="0" presId="urn:microsoft.com/office/officeart/2005/8/layout/process2"/>
    <dgm:cxn modelId="{B3E94E8B-F75D-42B1-AE90-22EF22E522CB}" type="presParOf" srcId="{BB6026E5-D6A6-4E08-ADF3-FA6D5D81E3C2}" destId="{97F6B443-337A-4476-BE09-4A4477B1D751}" srcOrd="8" destOrd="0" presId="urn:microsoft.com/office/officeart/2005/8/layout/process2"/>
    <dgm:cxn modelId="{FE617F26-B40D-40F9-A7E6-3ECD3CB0FB8C}" type="presParOf" srcId="{BB6026E5-D6A6-4E08-ADF3-FA6D5D81E3C2}" destId="{DF21D27C-815C-4111-B707-A0570AD5C7FC}" srcOrd="9" destOrd="0" presId="urn:microsoft.com/office/officeart/2005/8/layout/process2"/>
    <dgm:cxn modelId="{5C57B013-C778-4C4A-9E23-288E81AAD886}" type="presParOf" srcId="{DF21D27C-815C-4111-B707-A0570AD5C7FC}" destId="{8377BA0A-65C9-4D8F-BACF-D2C231DD44A6}" srcOrd="0" destOrd="0" presId="urn:microsoft.com/office/officeart/2005/8/layout/process2"/>
    <dgm:cxn modelId="{F8FAB5FD-85FE-4BA6-AFD6-2C12FA090B49}" type="presParOf" srcId="{BB6026E5-D6A6-4E08-ADF3-FA6D5D81E3C2}" destId="{06D9686F-99EB-4E46-81FE-A76B1824C4DA}" srcOrd="10" destOrd="0" presId="urn:microsoft.com/office/officeart/2005/8/layout/process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DBF6F3F-AB7A-4DA7-87E7-E0932BFD4582}" type="doc">
      <dgm:prSet loTypeId="urn:microsoft.com/office/officeart/2005/8/layout/process5" loCatId="process" qsTypeId="urn:microsoft.com/office/officeart/2005/8/quickstyle/simple1" qsCatId="simple" csTypeId="urn:microsoft.com/office/officeart/2005/8/colors/accent6_4" csCatId="accent6" phldr="1"/>
      <dgm:spPr/>
      <dgm:t>
        <a:bodyPr/>
        <a:lstStyle/>
        <a:p>
          <a:endParaRPr lang="en-US"/>
        </a:p>
      </dgm:t>
    </dgm:pt>
    <dgm:pt modelId="{3AC1A0AB-4E4B-4BC0-BB73-12492CFD51D2}">
      <dgm:prSet phldrT="[Text]"/>
      <dgm:spPr/>
      <dgm:t>
        <a:bodyPr/>
        <a:lstStyle/>
        <a:p>
          <a:r>
            <a:rPr lang="en-US" dirty="0" smtClean="0"/>
            <a:t>Categorization of Information Systems </a:t>
          </a:r>
          <a:endParaRPr lang="en-US" dirty="0"/>
        </a:p>
      </dgm:t>
    </dgm:pt>
    <dgm:pt modelId="{F10E8BAB-6686-4AAD-80F8-EDB725FA7A84}" type="parTrans" cxnId="{6914C8C2-3A26-41A7-8C23-F2AF6DDE21AF}">
      <dgm:prSet/>
      <dgm:spPr/>
      <dgm:t>
        <a:bodyPr/>
        <a:lstStyle/>
        <a:p>
          <a:endParaRPr lang="en-US"/>
        </a:p>
      </dgm:t>
    </dgm:pt>
    <dgm:pt modelId="{A714F403-791D-4F74-82AC-DBB1412BD16C}" type="sibTrans" cxnId="{6914C8C2-3A26-41A7-8C23-F2AF6DDE21AF}">
      <dgm:prSet/>
      <dgm:spPr/>
      <dgm:t>
        <a:bodyPr/>
        <a:lstStyle/>
        <a:p>
          <a:endParaRPr lang="en-US"/>
        </a:p>
      </dgm:t>
    </dgm:pt>
    <dgm:pt modelId="{9461CA01-1058-49F6-851A-190B92256344}">
      <dgm:prSet phldrT="[Text]"/>
      <dgm:spPr/>
      <dgm:t>
        <a:bodyPr/>
        <a:lstStyle/>
        <a:p>
          <a:r>
            <a:rPr lang="en-US" dirty="0" smtClean="0">
              <a:solidFill>
                <a:schemeClr val="bg1"/>
              </a:solidFill>
            </a:rPr>
            <a:t>Baseline Control Selection</a:t>
          </a:r>
          <a:endParaRPr lang="en-US" dirty="0">
            <a:solidFill>
              <a:schemeClr val="bg1"/>
            </a:solidFill>
          </a:endParaRPr>
        </a:p>
      </dgm:t>
    </dgm:pt>
    <dgm:pt modelId="{333E1D88-BB7A-41D8-89B7-65512CA1B09A}" type="parTrans" cxnId="{7B5A1885-F438-4C24-8867-1F22A6C00E41}">
      <dgm:prSet/>
      <dgm:spPr/>
      <dgm:t>
        <a:bodyPr/>
        <a:lstStyle/>
        <a:p>
          <a:endParaRPr lang="en-US"/>
        </a:p>
      </dgm:t>
    </dgm:pt>
    <dgm:pt modelId="{65427A1C-FF6F-41A7-A75E-637BA1964C57}" type="sibTrans" cxnId="{7B5A1885-F438-4C24-8867-1F22A6C00E41}">
      <dgm:prSet/>
      <dgm:spPr/>
      <dgm:t>
        <a:bodyPr/>
        <a:lstStyle/>
        <a:p>
          <a:endParaRPr lang="en-US"/>
        </a:p>
      </dgm:t>
    </dgm:pt>
    <dgm:pt modelId="{8CC4FC01-5416-4DC6-80E9-AEDAA8E03843}">
      <dgm:prSet phldrT="[Text]"/>
      <dgm:spPr/>
      <dgm:t>
        <a:bodyPr/>
        <a:lstStyle/>
        <a:p>
          <a:r>
            <a:rPr lang="en-US" dirty="0" smtClean="0">
              <a:solidFill>
                <a:schemeClr val="tx1"/>
              </a:solidFill>
            </a:rPr>
            <a:t>Risk assessment </a:t>
          </a:r>
          <a:endParaRPr lang="en-US" dirty="0">
            <a:solidFill>
              <a:schemeClr val="tx1"/>
            </a:solidFill>
          </a:endParaRPr>
        </a:p>
      </dgm:t>
    </dgm:pt>
    <dgm:pt modelId="{01B76938-934F-47BE-9B77-306AB55E2350}" type="parTrans" cxnId="{9E4EDB11-54A1-4B29-B5F1-97D8F3EF42A6}">
      <dgm:prSet/>
      <dgm:spPr/>
      <dgm:t>
        <a:bodyPr/>
        <a:lstStyle/>
        <a:p>
          <a:endParaRPr lang="en-US"/>
        </a:p>
      </dgm:t>
    </dgm:pt>
    <dgm:pt modelId="{53B8674C-0192-44FA-A068-B7409BE0483D}" type="sibTrans" cxnId="{9E4EDB11-54A1-4B29-B5F1-97D8F3EF42A6}">
      <dgm:prSet/>
      <dgm:spPr>
        <a:effectLst>
          <a:glow rad="228600">
            <a:schemeClr val="accent6">
              <a:satMod val="175000"/>
              <a:alpha val="40000"/>
            </a:schemeClr>
          </a:glow>
        </a:effectLst>
      </dgm:spPr>
      <dgm:t>
        <a:bodyPr/>
        <a:lstStyle/>
        <a:p>
          <a:endParaRPr lang="en-US"/>
        </a:p>
      </dgm:t>
    </dgm:pt>
    <dgm:pt modelId="{2A6D933D-3084-4440-BCDB-9774E8837563}">
      <dgm:prSet phldrT="[Text]"/>
      <dgm:spPr>
        <a:solidFill>
          <a:schemeClr val="accent6">
            <a:lumMod val="60000"/>
            <a:lumOff val="40000"/>
          </a:schemeClr>
        </a:solidFill>
      </dgm:spPr>
      <dgm:t>
        <a:bodyPr/>
        <a:lstStyle/>
        <a:p>
          <a:r>
            <a:rPr lang="en-US" dirty="0" smtClean="0">
              <a:solidFill>
                <a:schemeClr val="tx1"/>
              </a:solidFill>
            </a:rPr>
            <a:t>Refinement of controls </a:t>
          </a:r>
          <a:endParaRPr lang="en-US" dirty="0">
            <a:solidFill>
              <a:schemeClr val="tx1"/>
            </a:solidFill>
          </a:endParaRPr>
        </a:p>
      </dgm:t>
    </dgm:pt>
    <dgm:pt modelId="{8A67CEEB-E89F-4F26-9369-846CC012BC7D}" type="parTrans" cxnId="{CE8E59BD-8CBB-4615-9303-884FB8D59E08}">
      <dgm:prSet/>
      <dgm:spPr/>
      <dgm:t>
        <a:bodyPr/>
        <a:lstStyle/>
        <a:p>
          <a:endParaRPr lang="en-US"/>
        </a:p>
      </dgm:t>
    </dgm:pt>
    <dgm:pt modelId="{F81B5914-4D28-4776-A0F0-AAD9894B10EE}" type="sibTrans" cxnId="{CE8E59BD-8CBB-4615-9303-884FB8D59E08}">
      <dgm:prSet/>
      <dgm:spPr/>
      <dgm:t>
        <a:bodyPr/>
        <a:lstStyle/>
        <a:p>
          <a:endParaRPr lang="en-US"/>
        </a:p>
      </dgm:t>
    </dgm:pt>
    <dgm:pt modelId="{7E747336-9DFB-490B-B25E-1A2247CF1B63}">
      <dgm:prSet phldrT="[Text]"/>
      <dgm:spPr/>
      <dgm:t>
        <a:bodyPr/>
        <a:lstStyle/>
        <a:p>
          <a:r>
            <a:rPr lang="en-US" dirty="0" smtClean="0">
              <a:solidFill>
                <a:schemeClr val="tx1"/>
              </a:solidFill>
            </a:rPr>
            <a:t>Implementation of controls </a:t>
          </a:r>
          <a:endParaRPr lang="en-US" dirty="0">
            <a:solidFill>
              <a:schemeClr val="tx1"/>
            </a:solidFill>
          </a:endParaRPr>
        </a:p>
      </dgm:t>
    </dgm:pt>
    <dgm:pt modelId="{088D8A1B-D23C-4029-B230-E21103A5EBD8}" type="parTrans" cxnId="{D7D5DF12-F5FC-418C-9B8E-68BDBEA65406}">
      <dgm:prSet/>
      <dgm:spPr/>
      <dgm:t>
        <a:bodyPr/>
        <a:lstStyle/>
        <a:p>
          <a:endParaRPr lang="en-US"/>
        </a:p>
      </dgm:t>
    </dgm:pt>
    <dgm:pt modelId="{BBF4CD5E-10F3-42BE-99D7-0BFF06529E45}" type="sibTrans" cxnId="{D7D5DF12-F5FC-418C-9B8E-68BDBEA65406}">
      <dgm:prSet/>
      <dgm:spPr/>
      <dgm:t>
        <a:bodyPr/>
        <a:lstStyle/>
        <a:p>
          <a:endParaRPr lang="en-US"/>
        </a:p>
      </dgm:t>
    </dgm:pt>
    <dgm:pt modelId="{23A777DB-9420-4073-9B7C-D19E7031AAFE}">
      <dgm:prSet phldrT="[Text]"/>
      <dgm:spPr/>
      <dgm:t>
        <a:bodyPr/>
        <a:lstStyle/>
        <a:p>
          <a:r>
            <a:rPr lang="en-US" dirty="0" smtClean="0">
              <a:solidFill>
                <a:schemeClr val="tx1"/>
              </a:solidFill>
            </a:rPr>
            <a:t>Monitoring Effectiveness  of Controls </a:t>
          </a:r>
          <a:endParaRPr lang="en-US" dirty="0">
            <a:solidFill>
              <a:schemeClr val="tx1"/>
            </a:solidFill>
          </a:endParaRPr>
        </a:p>
      </dgm:t>
    </dgm:pt>
    <dgm:pt modelId="{038F408F-F624-45C0-8D97-4F3F8C0F905B}" type="parTrans" cxnId="{719EB78C-560B-43D3-98DC-A12B71136C13}">
      <dgm:prSet/>
      <dgm:spPr/>
      <dgm:t>
        <a:bodyPr/>
        <a:lstStyle/>
        <a:p>
          <a:endParaRPr lang="en-US"/>
        </a:p>
      </dgm:t>
    </dgm:pt>
    <dgm:pt modelId="{CA3285E6-B025-46CB-A1C7-C07DA78DED40}" type="sibTrans" cxnId="{719EB78C-560B-43D3-98DC-A12B71136C13}">
      <dgm:prSet/>
      <dgm:spPr/>
      <dgm:t>
        <a:bodyPr/>
        <a:lstStyle/>
        <a:p>
          <a:endParaRPr lang="en-US"/>
        </a:p>
      </dgm:t>
    </dgm:pt>
    <dgm:pt modelId="{678BBE49-A3BA-40A9-8E08-3B8FA003B920}" type="pres">
      <dgm:prSet presAssocID="{2DBF6F3F-AB7A-4DA7-87E7-E0932BFD4582}" presName="diagram" presStyleCnt="0">
        <dgm:presLayoutVars>
          <dgm:dir/>
          <dgm:resizeHandles val="exact"/>
        </dgm:presLayoutVars>
      </dgm:prSet>
      <dgm:spPr/>
      <dgm:t>
        <a:bodyPr/>
        <a:lstStyle/>
        <a:p>
          <a:endParaRPr lang="en-US"/>
        </a:p>
      </dgm:t>
    </dgm:pt>
    <dgm:pt modelId="{E09149F9-8F5B-4AE5-9078-4DE7C051ACA1}" type="pres">
      <dgm:prSet presAssocID="{3AC1A0AB-4E4B-4BC0-BB73-12492CFD51D2}" presName="node" presStyleLbl="node1" presStyleIdx="0" presStyleCnt="6">
        <dgm:presLayoutVars>
          <dgm:bulletEnabled val="1"/>
        </dgm:presLayoutVars>
      </dgm:prSet>
      <dgm:spPr/>
      <dgm:t>
        <a:bodyPr/>
        <a:lstStyle/>
        <a:p>
          <a:endParaRPr lang="en-US"/>
        </a:p>
      </dgm:t>
    </dgm:pt>
    <dgm:pt modelId="{3159E7D2-4AE0-4735-A546-C20CA22CD8E7}" type="pres">
      <dgm:prSet presAssocID="{A714F403-791D-4F74-82AC-DBB1412BD16C}" presName="sibTrans" presStyleLbl="sibTrans2D1" presStyleIdx="0" presStyleCnt="5"/>
      <dgm:spPr/>
      <dgm:t>
        <a:bodyPr/>
        <a:lstStyle/>
        <a:p>
          <a:endParaRPr lang="en-US"/>
        </a:p>
      </dgm:t>
    </dgm:pt>
    <dgm:pt modelId="{4573293E-1DB9-4523-8010-8D744BC7F68E}" type="pres">
      <dgm:prSet presAssocID="{A714F403-791D-4F74-82AC-DBB1412BD16C}" presName="connectorText" presStyleLbl="sibTrans2D1" presStyleIdx="0" presStyleCnt="5"/>
      <dgm:spPr/>
      <dgm:t>
        <a:bodyPr/>
        <a:lstStyle/>
        <a:p>
          <a:endParaRPr lang="en-US"/>
        </a:p>
      </dgm:t>
    </dgm:pt>
    <dgm:pt modelId="{1154DE18-5421-4405-8C72-5194F1364D5C}" type="pres">
      <dgm:prSet presAssocID="{9461CA01-1058-49F6-851A-190B92256344}" presName="node" presStyleLbl="node1" presStyleIdx="1" presStyleCnt="6">
        <dgm:presLayoutVars>
          <dgm:bulletEnabled val="1"/>
        </dgm:presLayoutVars>
      </dgm:prSet>
      <dgm:spPr/>
      <dgm:t>
        <a:bodyPr/>
        <a:lstStyle/>
        <a:p>
          <a:endParaRPr lang="en-US"/>
        </a:p>
      </dgm:t>
    </dgm:pt>
    <dgm:pt modelId="{4B7470A0-61E3-4FE6-BD6B-988B690F207A}" type="pres">
      <dgm:prSet presAssocID="{65427A1C-FF6F-41A7-A75E-637BA1964C57}" presName="sibTrans" presStyleLbl="sibTrans2D1" presStyleIdx="1" presStyleCnt="5"/>
      <dgm:spPr/>
      <dgm:t>
        <a:bodyPr/>
        <a:lstStyle/>
        <a:p>
          <a:endParaRPr lang="en-US"/>
        </a:p>
      </dgm:t>
    </dgm:pt>
    <dgm:pt modelId="{BC96019F-874E-495F-BF4C-FC4BC9E59C1F}" type="pres">
      <dgm:prSet presAssocID="{65427A1C-FF6F-41A7-A75E-637BA1964C57}" presName="connectorText" presStyleLbl="sibTrans2D1" presStyleIdx="1" presStyleCnt="5"/>
      <dgm:spPr/>
      <dgm:t>
        <a:bodyPr/>
        <a:lstStyle/>
        <a:p>
          <a:endParaRPr lang="en-US"/>
        </a:p>
      </dgm:t>
    </dgm:pt>
    <dgm:pt modelId="{2B84866D-D0E1-445A-8D0F-2B14DD418213}" type="pres">
      <dgm:prSet presAssocID="{8CC4FC01-5416-4DC6-80E9-AEDAA8E03843}" presName="node" presStyleLbl="node1" presStyleIdx="2" presStyleCnt="6">
        <dgm:presLayoutVars>
          <dgm:bulletEnabled val="1"/>
        </dgm:presLayoutVars>
      </dgm:prSet>
      <dgm:spPr/>
      <dgm:t>
        <a:bodyPr/>
        <a:lstStyle/>
        <a:p>
          <a:endParaRPr lang="en-US"/>
        </a:p>
      </dgm:t>
    </dgm:pt>
    <dgm:pt modelId="{6423FADE-66DE-4BA4-8222-108E31BA3716}" type="pres">
      <dgm:prSet presAssocID="{53B8674C-0192-44FA-A068-B7409BE0483D}" presName="sibTrans" presStyleLbl="sibTrans2D1" presStyleIdx="2" presStyleCnt="5"/>
      <dgm:spPr/>
      <dgm:t>
        <a:bodyPr/>
        <a:lstStyle/>
        <a:p>
          <a:endParaRPr lang="en-US"/>
        </a:p>
      </dgm:t>
    </dgm:pt>
    <dgm:pt modelId="{4A7B2FB1-075D-4807-97EC-285B35E5CB6C}" type="pres">
      <dgm:prSet presAssocID="{53B8674C-0192-44FA-A068-B7409BE0483D}" presName="connectorText" presStyleLbl="sibTrans2D1" presStyleIdx="2" presStyleCnt="5"/>
      <dgm:spPr/>
      <dgm:t>
        <a:bodyPr/>
        <a:lstStyle/>
        <a:p>
          <a:endParaRPr lang="en-US"/>
        </a:p>
      </dgm:t>
    </dgm:pt>
    <dgm:pt modelId="{694D08D8-9142-447F-8BCE-6C6C5A53C617}" type="pres">
      <dgm:prSet presAssocID="{2A6D933D-3084-4440-BCDB-9774E8837563}" presName="node" presStyleLbl="node1" presStyleIdx="3" presStyleCnt="6">
        <dgm:presLayoutVars>
          <dgm:bulletEnabled val="1"/>
        </dgm:presLayoutVars>
      </dgm:prSet>
      <dgm:spPr/>
      <dgm:t>
        <a:bodyPr/>
        <a:lstStyle/>
        <a:p>
          <a:endParaRPr lang="en-US"/>
        </a:p>
      </dgm:t>
    </dgm:pt>
    <dgm:pt modelId="{5C9DF1D5-471C-4527-B2BA-E76E88F81577}" type="pres">
      <dgm:prSet presAssocID="{F81B5914-4D28-4776-A0F0-AAD9894B10EE}" presName="sibTrans" presStyleLbl="sibTrans2D1" presStyleIdx="3" presStyleCnt="5"/>
      <dgm:spPr/>
      <dgm:t>
        <a:bodyPr/>
        <a:lstStyle/>
        <a:p>
          <a:endParaRPr lang="en-US"/>
        </a:p>
      </dgm:t>
    </dgm:pt>
    <dgm:pt modelId="{1C265DB7-CBDF-4EB2-8AF1-E6EEB222BBDB}" type="pres">
      <dgm:prSet presAssocID="{F81B5914-4D28-4776-A0F0-AAD9894B10EE}" presName="connectorText" presStyleLbl="sibTrans2D1" presStyleIdx="3" presStyleCnt="5"/>
      <dgm:spPr/>
      <dgm:t>
        <a:bodyPr/>
        <a:lstStyle/>
        <a:p>
          <a:endParaRPr lang="en-US"/>
        </a:p>
      </dgm:t>
    </dgm:pt>
    <dgm:pt modelId="{C75CCC3F-2CDB-491C-900C-801A63D7DBB5}" type="pres">
      <dgm:prSet presAssocID="{7E747336-9DFB-490B-B25E-1A2247CF1B63}" presName="node" presStyleLbl="node1" presStyleIdx="4" presStyleCnt="6">
        <dgm:presLayoutVars>
          <dgm:bulletEnabled val="1"/>
        </dgm:presLayoutVars>
      </dgm:prSet>
      <dgm:spPr/>
      <dgm:t>
        <a:bodyPr/>
        <a:lstStyle/>
        <a:p>
          <a:endParaRPr lang="en-US"/>
        </a:p>
      </dgm:t>
    </dgm:pt>
    <dgm:pt modelId="{2DEF50D6-1DF9-48E7-AAF4-FA6381D88ECF}" type="pres">
      <dgm:prSet presAssocID="{BBF4CD5E-10F3-42BE-99D7-0BFF06529E45}" presName="sibTrans" presStyleLbl="sibTrans2D1" presStyleIdx="4" presStyleCnt="5"/>
      <dgm:spPr/>
      <dgm:t>
        <a:bodyPr/>
        <a:lstStyle/>
        <a:p>
          <a:endParaRPr lang="en-US"/>
        </a:p>
      </dgm:t>
    </dgm:pt>
    <dgm:pt modelId="{FE196E6B-260C-49A4-A0BC-C9D257755E48}" type="pres">
      <dgm:prSet presAssocID="{BBF4CD5E-10F3-42BE-99D7-0BFF06529E45}" presName="connectorText" presStyleLbl="sibTrans2D1" presStyleIdx="4" presStyleCnt="5"/>
      <dgm:spPr/>
      <dgm:t>
        <a:bodyPr/>
        <a:lstStyle/>
        <a:p>
          <a:endParaRPr lang="en-US"/>
        </a:p>
      </dgm:t>
    </dgm:pt>
    <dgm:pt modelId="{7DE67A67-084E-4BE4-B4E3-3BB8E7A47BDA}" type="pres">
      <dgm:prSet presAssocID="{23A777DB-9420-4073-9B7C-D19E7031AAFE}" presName="node" presStyleLbl="node1" presStyleIdx="5" presStyleCnt="6">
        <dgm:presLayoutVars>
          <dgm:bulletEnabled val="1"/>
        </dgm:presLayoutVars>
      </dgm:prSet>
      <dgm:spPr/>
      <dgm:t>
        <a:bodyPr/>
        <a:lstStyle/>
        <a:p>
          <a:endParaRPr lang="en-US"/>
        </a:p>
      </dgm:t>
    </dgm:pt>
  </dgm:ptLst>
  <dgm:cxnLst>
    <dgm:cxn modelId="{CE8E59BD-8CBB-4615-9303-884FB8D59E08}" srcId="{2DBF6F3F-AB7A-4DA7-87E7-E0932BFD4582}" destId="{2A6D933D-3084-4440-BCDB-9774E8837563}" srcOrd="3" destOrd="0" parTransId="{8A67CEEB-E89F-4F26-9369-846CC012BC7D}" sibTransId="{F81B5914-4D28-4776-A0F0-AAD9894B10EE}"/>
    <dgm:cxn modelId="{49C41495-D863-4756-92ED-8B272D5E34FA}" type="presOf" srcId="{A714F403-791D-4F74-82AC-DBB1412BD16C}" destId="{4573293E-1DB9-4523-8010-8D744BC7F68E}" srcOrd="1" destOrd="0" presId="urn:microsoft.com/office/officeart/2005/8/layout/process5"/>
    <dgm:cxn modelId="{4ADBAB64-62A3-46CF-8CC4-57EE9A05046E}" type="presOf" srcId="{8CC4FC01-5416-4DC6-80E9-AEDAA8E03843}" destId="{2B84866D-D0E1-445A-8D0F-2B14DD418213}" srcOrd="0" destOrd="0" presId="urn:microsoft.com/office/officeart/2005/8/layout/process5"/>
    <dgm:cxn modelId="{D8E949ED-CB02-4ECB-8479-B93A4E85ACB0}" type="presOf" srcId="{2A6D933D-3084-4440-BCDB-9774E8837563}" destId="{694D08D8-9142-447F-8BCE-6C6C5A53C617}" srcOrd="0" destOrd="0" presId="urn:microsoft.com/office/officeart/2005/8/layout/process5"/>
    <dgm:cxn modelId="{D7D5DF12-F5FC-418C-9B8E-68BDBEA65406}" srcId="{2DBF6F3F-AB7A-4DA7-87E7-E0932BFD4582}" destId="{7E747336-9DFB-490B-B25E-1A2247CF1B63}" srcOrd="4" destOrd="0" parTransId="{088D8A1B-D23C-4029-B230-E21103A5EBD8}" sibTransId="{BBF4CD5E-10F3-42BE-99D7-0BFF06529E45}"/>
    <dgm:cxn modelId="{38A8AE32-4C57-43CF-AB35-5827FE272C1A}" type="presOf" srcId="{65427A1C-FF6F-41A7-A75E-637BA1964C57}" destId="{BC96019F-874E-495F-BF4C-FC4BC9E59C1F}" srcOrd="1" destOrd="0" presId="urn:microsoft.com/office/officeart/2005/8/layout/process5"/>
    <dgm:cxn modelId="{6914C8C2-3A26-41A7-8C23-F2AF6DDE21AF}" srcId="{2DBF6F3F-AB7A-4DA7-87E7-E0932BFD4582}" destId="{3AC1A0AB-4E4B-4BC0-BB73-12492CFD51D2}" srcOrd="0" destOrd="0" parTransId="{F10E8BAB-6686-4AAD-80F8-EDB725FA7A84}" sibTransId="{A714F403-791D-4F74-82AC-DBB1412BD16C}"/>
    <dgm:cxn modelId="{E723D6BC-774C-4204-852D-7ED6EA80FF98}" type="presOf" srcId="{2DBF6F3F-AB7A-4DA7-87E7-E0932BFD4582}" destId="{678BBE49-A3BA-40A9-8E08-3B8FA003B920}" srcOrd="0" destOrd="0" presId="urn:microsoft.com/office/officeart/2005/8/layout/process5"/>
    <dgm:cxn modelId="{6203B876-2DD1-437D-A1E3-6B2572BC94E1}" type="presOf" srcId="{53B8674C-0192-44FA-A068-B7409BE0483D}" destId="{6423FADE-66DE-4BA4-8222-108E31BA3716}" srcOrd="0" destOrd="0" presId="urn:microsoft.com/office/officeart/2005/8/layout/process5"/>
    <dgm:cxn modelId="{FE47D88B-3365-45CC-B2FF-B5C68F3299ED}" type="presOf" srcId="{F81B5914-4D28-4776-A0F0-AAD9894B10EE}" destId="{1C265DB7-CBDF-4EB2-8AF1-E6EEB222BBDB}" srcOrd="1" destOrd="0" presId="urn:microsoft.com/office/officeart/2005/8/layout/process5"/>
    <dgm:cxn modelId="{BB515EF6-986B-414B-BB2B-48E8DD4DAF95}" type="presOf" srcId="{23A777DB-9420-4073-9B7C-D19E7031AAFE}" destId="{7DE67A67-084E-4BE4-B4E3-3BB8E7A47BDA}" srcOrd="0" destOrd="0" presId="urn:microsoft.com/office/officeart/2005/8/layout/process5"/>
    <dgm:cxn modelId="{BB18B120-7AC8-4A32-A7E8-C3FEA24B3F57}" type="presOf" srcId="{3AC1A0AB-4E4B-4BC0-BB73-12492CFD51D2}" destId="{E09149F9-8F5B-4AE5-9078-4DE7C051ACA1}" srcOrd="0" destOrd="0" presId="urn:microsoft.com/office/officeart/2005/8/layout/process5"/>
    <dgm:cxn modelId="{DD5DA1AA-E0CB-4D7C-8551-55A6072575ED}" type="presOf" srcId="{65427A1C-FF6F-41A7-A75E-637BA1964C57}" destId="{4B7470A0-61E3-4FE6-BD6B-988B690F207A}" srcOrd="0" destOrd="0" presId="urn:microsoft.com/office/officeart/2005/8/layout/process5"/>
    <dgm:cxn modelId="{719EB78C-560B-43D3-98DC-A12B71136C13}" srcId="{2DBF6F3F-AB7A-4DA7-87E7-E0932BFD4582}" destId="{23A777DB-9420-4073-9B7C-D19E7031AAFE}" srcOrd="5" destOrd="0" parTransId="{038F408F-F624-45C0-8D97-4F3F8C0F905B}" sibTransId="{CA3285E6-B025-46CB-A1C7-C07DA78DED40}"/>
    <dgm:cxn modelId="{2F864F7F-F620-478E-9571-245B51BFB7C0}" type="presOf" srcId="{F81B5914-4D28-4776-A0F0-AAD9894B10EE}" destId="{5C9DF1D5-471C-4527-B2BA-E76E88F81577}" srcOrd="0" destOrd="0" presId="urn:microsoft.com/office/officeart/2005/8/layout/process5"/>
    <dgm:cxn modelId="{7B5A1885-F438-4C24-8867-1F22A6C00E41}" srcId="{2DBF6F3F-AB7A-4DA7-87E7-E0932BFD4582}" destId="{9461CA01-1058-49F6-851A-190B92256344}" srcOrd="1" destOrd="0" parTransId="{333E1D88-BB7A-41D8-89B7-65512CA1B09A}" sibTransId="{65427A1C-FF6F-41A7-A75E-637BA1964C57}"/>
    <dgm:cxn modelId="{15870CAD-C452-4E58-A640-72F0D8C1B437}" type="presOf" srcId="{9461CA01-1058-49F6-851A-190B92256344}" destId="{1154DE18-5421-4405-8C72-5194F1364D5C}" srcOrd="0" destOrd="0" presId="urn:microsoft.com/office/officeart/2005/8/layout/process5"/>
    <dgm:cxn modelId="{F7B6D5B6-F3F6-43D3-823A-71263D449CD9}" type="presOf" srcId="{53B8674C-0192-44FA-A068-B7409BE0483D}" destId="{4A7B2FB1-075D-4807-97EC-285B35E5CB6C}" srcOrd="1" destOrd="0" presId="urn:microsoft.com/office/officeart/2005/8/layout/process5"/>
    <dgm:cxn modelId="{CF8B5130-914E-44A5-AACC-3D2FE4067DE8}" type="presOf" srcId="{A714F403-791D-4F74-82AC-DBB1412BD16C}" destId="{3159E7D2-4AE0-4735-A546-C20CA22CD8E7}" srcOrd="0" destOrd="0" presId="urn:microsoft.com/office/officeart/2005/8/layout/process5"/>
    <dgm:cxn modelId="{9E4EDB11-54A1-4B29-B5F1-97D8F3EF42A6}" srcId="{2DBF6F3F-AB7A-4DA7-87E7-E0932BFD4582}" destId="{8CC4FC01-5416-4DC6-80E9-AEDAA8E03843}" srcOrd="2" destOrd="0" parTransId="{01B76938-934F-47BE-9B77-306AB55E2350}" sibTransId="{53B8674C-0192-44FA-A068-B7409BE0483D}"/>
    <dgm:cxn modelId="{EC488945-2B0F-460F-8BE6-D61ECC09E4D7}" type="presOf" srcId="{BBF4CD5E-10F3-42BE-99D7-0BFF06529E45}" destId="{FE196E6B-260C-49A4-A0BC-C9D257755E48}" srcOrd="1" destOrd="0" presId="urn:microsoft.com/office/officeart/2005/8/layout/process5"/>
    <dgm:cxn modelId="{43C03F2B-762A-41E4-B41C-3E57B85384A1}" type="presOf" srcId="{7E747336-9DFB-490B-B25E-1A2247CF1B63}" destId="{C75CCC3F-2CDB-491C-900C-801A63D7DBB5}" srcOrd="0" destOrd="0" presId="urn:microsoft.com/office/officeart/2005/8/layout/process5"/>
    <dgm:cxn modelId="{06AC66D7-55E6-4A69-9597-4B57C87E79A7}" type="presOf" srcId="{BBF4CD5E-10F3-42BE-99D7-0BFF06529E45}" destId="{2DEF50D6-1DF9-48E7-AAF4-FA6381D88ECF}" srcOrd="0" destOrd="0" presId="urn:microsoft.com/office/officeart/2005/8/layout/process5"/>
    <dgm:cxn modelId="{6E851861-5E9D-4DF7-8B5E-F7E0F6A75821}" type="presParOf" srcId="{678BBE49-A3BA-40A9-8E08-3B8FA003B920}" destId="{E09149F9-8F5B-4AE5-9078-4DE7C051ACA1}" srcOrd="0" destOrd="0" presId="urn:microsoft.com/office/officeart/2005/8/layout/process5"/>
    <dgm:cxn modelId="{9D4D30E6-C174-47A8-A493-E27E878C5C5F}" type="presParOf" srcId="{678BBE49-A3BA-40A9-8E08-3B8FA003B920}" destId="{3159E7D2-4AE0-4735-A546-C20CA22CD8E7}" srcOrd="1" destOrd="0" presId="urn:microsoft.com/office/officeart/2005/8/layout/process5"/>
    <dgm:cxn modelId="{5E07AFE7-53E7-473F-AA9B-989F7219CA19}" type="presParOf" srcId="{3159E7D2-4AE0-4735-A546-C20CA22CD8E7}" destId="{4573293E-1DB9-4523-8010-8D744BC7F68E}" srcOrd="0" destOrd="0" presId="urn:microsoft.com/office/officeart/2005/8/layout/process5"/>
    <dgm:cxn modelId="{C0355E20-B316-4905-B1B7-AFB8A192B930}" type="presParOf" srcId="{678BBE49-A3BA-40A9-8E08-3B8FA003B920}" destId="{1154DE18-5421-4405-8C72-5194F1364D5C}" srcOrd="2" destOrd="0" presId="urn:microsoft.com/office/officeart/2005/8/layout/process5"/>
    <dgm:cxn modelId="{C81BC6E9-6394-43FD-B666-F6252EEB5B46}" type="presParOf" srcId="{678BBE49-A3BA-40A9-8E08-3B8FA003B920}" destId="{4B7470A0-61E3-4FE6-BD6B-988B690F207A}" srcOrd="3" destOrd="0" presId="urn:microsoft.com/office/officeart/2005/8/layout/process5"/>
    <dgm:cxn modelId="{3CA1CECE-0F79-434D-95F2-E3985D942EE0}" type="presParOf" srcId="{4B7470A0-61E3-4FE6-BD6B-988B690F207A}" destId="{BC96019F-874E-495F-BF4C-FC4BC9E59C1F}" srcOrd="0" destOrd="0" presId="urn:microsoft.com/office/officeart/2005/8/layout/process5"/>
    <dgm:cxn modelId="{57D95C6B-7050-415F-84BA-10332DB5207C}" type="presParOf" srcId="{678BBE49-A3BA-40A9-8E08-3B8FA003B920}" destId="{2B84866D-D0E1-445A-8D0F-2B14DD418213}" srcOrd="4" destOrd="0" presId="urn:microsoft.com/office/officeart/2005/8/layout/process5"/>
    <dgm:cxn modelId="{4C711611-A0CA-4C97-B78F-43C95B9C3370}" type="presParOf" srcId="{678BBE49-A3BA-40A9-8E08-3B8FA003B920}" destId="{6423FADE-66DE-4BA4-8222-108E31BA3716}" srcOrd="5" destOrd="0" presId="urn:microsoft.com/office/officeart/2005/8/layout/process5"/>
    <dgm:cxn modelId="{8F7FD218-D84D-4E78-9D26-1D3EFA70CEEF}" type="presParOf" srcId="{6423FADE-66DE-4BA4-8222-108E31BA3716}" destId="{4A7B2FB1-075D-4807-97EC-285B35E5CB6C}" srcOrd="0" destOrd="0" presId="urn:microsoft.com/office/officeart/2005/8/layout/process5"/>
    <dgm:cxn modelId="{8BC252A4-EBFE-4885-9494-689E75A8DD53}" type="presParOf" srcId="{678BBE49-A3BA-40A9-8E08-3B8FA003B920}" destId="{694D08D8-9142-447F-8BCE-6C6C5A53C617}" srcOrd="6" destOrd="0" presId="urn:microsoft.com/office/officeart/2005/8/layout/process5"/>
    <dgm:cxn modelId="{3B9392FE-67BD-457B-8362-AB7B62B95E7A}" type="presParOf" srcId="{678BBE49-A3BA-40A9-8E08-3B8FA003B920}" destId="{5C9DF1D5-471C-4527-B2BA-E76E88F81577}" srcOrd="7" destOrd="0" presId="urn:microsoft.com/office/officeart/2005/8/layout/process5"/>
    <dgm:cxn modelId="{411F119E-B104-4D03-A094-6A3F5460F601}" type="presParOf" srcId="{5C9DF1D5-471C-4527-B2BA-E76E88F81577}" destId="{1C265DB7-CBDF-4EB2-8AF1-E6EEB222BBDB}" srcOrd="0" destOrd="0" presId="urn:microsoft.com/office/officeart/2005/8/layout/process5"/>
    <dgm:cxn modelId="{D7251BA4-AB4D-4C81-9729-52D871EB07C1}" type="presParOf" srcId="{678BBE49-A3BA-40A9-8E08-3B8FA003B920}" destId="{C75CCC3F-2CDB-491C-900C-801A63D7DBB5}" srcOrd="8" destOrd="0" presId="urn:microsoft.com/office/officeart/2005/8/layout/process5"/>
    <dgm:cxn modelId="{668D9CAD-A83E-4BAA-BCFF-140FCC08B38D}" type="presParOf" srcId="{678BBE49-A3BA-40A9-8E08-3B8FA003B920}" destId="{2DEF50D6-1DF9-48E7-AAF4-FA6381D88ECF}" srcOrd="9" destOrd="0" presId="urn:microsoft.com/office/officeart/2005/8/layout/process5"/>
    <dgm:cxn modelId="{53AAF040-3287-4CB9-AD74-C0CD1567920C}" type="presParOf" srcId="{2DEF50D6-1DF9-48E7-AAF4-FA6381D88ECF}" destId="{FE196E6B-260C-49A4-A0BC-C9D257755E48}" srcOrd="0" destOrd="0" presId="urn:microsoft.com/office/officeart/2005/8/layout/process5"/>
    <dgm:cxn modelId="{CA4355A3-F423-4136-8166-EAF3C2905E57}" type="presParOf" srcId="{678BBE49-A3BA-40A9-8E08-3B8FA003B920}" destId="{7DE67A67-084E-4BE4-B4E3-3BB8E7A47BDA}" srcOrd="10" destOrd="0" presId="urn:microsoft.com/office/officeart/2005/8/layout/process5"/>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9E443F-34D0-4C31-85EE-D23F5BC078A2}">
      <dsp:nvSpPr>
        <dsp:cNvPr id="0" name=""/>
        <dsp:cNvSpPr/>
      </dsp:nvSpPr>
      <dsp:spPr>
        <a:xfrm>
          <a:off x="2740024" y="0"/>
          <a:ext cx="4110037" cy="2133600"/>
        </a:xfrm>
        <a:prstGeom prst="rightArrow">
          <a:avLst>
            <a:gd name="adj1" fmla="val 75000"/>
            <a:gd name="adj2" fmla="val 50000"/>
          </a:avLst>
        </a:prstGeom>
        <a:solidFill>
          <a:schemeClr val="tx2">
            <a:lumMod val="20000"/>
            <a:lumOff val="80000"/>
            <a:alpha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890" tIns="8890" rIns="8890" bIns="8890" numCol="1" spcCol="1270" anchor="t" anchorCtr="0">
          <a:noAutofit/>
        </a:bodyPr>
        <a:lstStyle/>
        <a:p>
          <a:pPr marL="114300" lvl="1" indent="-114300" algn="l" defTabSz="622300" rtl="0">
            <a:lnSpc>
              <a:spcPct val="90000"/>
            </a:lnSpc>
            <a:spcBef>
              <a:spcPct val="0"/>
            </a:spcBef>
            <a:spcAft>
              <a:spcPct val="15000"/>
            </a:spcAft>
            <a:buChar char="••"/>
          </a:pPr>
          <a:r>
            <a:rPr lang="en-US" sz="1400" kern="1200" smtClean="0">
              <a:solidFill>
                <a:schemeClr val="accent2">
                  <a:lumMod val="75000"/>
                </a:schemeClr>
              </a:solidFill>
            </a:rPr>
            <a:t>Printed or written on paper</a:t>
          </a:r>
          <a:endParaRPr lang="en-US" sz="1400" kern="1200" dirty="0">
            <a:solidFill>
              <a:schemeClr val="accent2">
                <a:lumMod val="75000"/>
              </a:schemeClr>
            </a:solidFill>
          </a:endParaRPr>
        </a:p>
        <a:p>
          <a:pPr marL="114300" lvl="1" indent="-114300" algn="l" defTabSz="622300" rtl="0">
            <a:lnSpc>
              <a:spcPct val="90000"/>
            </a:lnSpc>
            <a:spcBef>
              <a:spcPct val="0"/>
            </a:spcBef>
            <a:spcAft>
              <a:spcPct val="15000"/>
            </a:spcAft>
            <a:buChar char="••"/>
          </a:pPr>
          <a:r>
            <a:rPr lang="en-US" sz="1400" kern="1200" smtClean="0">
              <a:solidFill>
                <a:schemeClr val="accent2">
                  <a:lumMod val="75000"/>
                </a:schemeClr>
              </a:solidFill>
            </a:rPr>
            <a:t>Stored electronically</a:t>
          </a:r>
          <a:endParaRPr lang="en-US" sz="1400" kern="1200" dirty="0">
            <a:solidFill>
              <a:schemeClr val="accent2">
                <a:lumMod val="75000"/>
              </a:schemeClr>
            </a:solidFill>
          </a:endParaRPr>
        </a:p>
        <a:p>
          <a:pPr marL="114300" lvl="1" indent="-114300" algn="l" defTabSz="622300" rtl="0">
            <a:lnSpc>
              <a:spcPct val="90000"/>
            </a:lnSpc>
            <a:spcBef>
              <a:spcPct val="0"/>
            </a:spcBef>
            <a:spcAft>
              <a:spcPct val="15000"/>
            </a:spcAft>
            <a:buChar char="••"/>
          </a:pPr>
          <a:r>
            <a:rPr lang="en-US" sz="1400" kern="1200" smtClean="0">
              <a:solidFill>
                <a:schemeClr val="accent2">
                  <a:lumMod val="75000"/>
                </a:schemeClr>
              </a:solidFill>
            </a:rPr>
            <a:t>Transmitted by post or using electronics means</a:t>
          </a:r>
          <a:endParaRPr lang="en-US" sz="1400" kern="1200" dirty="0">
            <a:solidFill>
              <a:schemeClr val="accent2">
                <a:lumMod val="75000"/>
              </a:schemeClr>
            </a:solidFill>
          </a:endParaRPr>
        </a:p>
        <a:p>
          <a:pPr marL="114300" lvl="1" indent="-114300" algn="l" defTabSz="622300" rtl="0">
            <a:lnSpc>
              <a:spcPct val="90000"/>
            </a:lnSpc>
            <a:spcBef>
              <a:spcPct val="0"/>
            </a:spcBef>
            <a:spcAft>
              <a:spcPct val="15000"/>
            </a:spcAft>
            <a:buChar char="••"/>
          </a:pPr>
          <a:r>
            <a:rPr lang="en-US" sz="1400" kern="1200" dirty="0" smtClean="0">
              <a:solidFill>
                <a:schemeClr val="accent2">
                  <a:lumMod val="75000"/>
                </a:schemeClr>
              </a:solidFill>
            </a:rPr>
            <a:t>Shown on corporate videos</a:t>
          </a:r>
          <a:endParaRPr lang="en-US" sz="1400" kern="1200" dirty="0">
            <a:solidFill>
              <a:schemeClr val="accent2">
                <a:lumMod val="75000"/>
              </a:schemeClr>
            </a:solidFill>
          </a:endParaRPr>
        </a:p>
        <a:p>
          <a:pPr marL="114300" lvl="1" indent="-114300" algn="l" defTabSz="622300" rtl="0">
            <a:lnSpc>
              <a:spcPct val="90000"/>
            </a:lnSpc>
            <a:spcBef>
              <a:spcPct val="0"/>
            </a:spcBef>
            <a:spcAft>
              <a:spcPct val="15000"/>
            </a:spcAft>
            <a:buChar char="••"/>
          </a:pPr>
          <a:r>
            <a:rPr lang="en-US" sz="1400" kern="1200" dirty="0" smtClean="0">
              <a:solidFill>
                <a:schemeClr val="accent2">
                  <a:lumMod val="75000"/>
                </a:schemeClr>
              </a:solidFill>
            </a:rPr>
            <a:t>Displayed / published on web</a:t>
          </a:r>
          <a:endParaRPr lang="en-US" sz="1400" kern="1200" dirty="0">
            <a:solidFill>
              <a:schemeClr val="accent2">
                <a:lumMod val="75000"/>
              </a:schemeClr>
            </a:solidFill>
          </a:endParaRPr>
        </a:p>
        <a:p>
          <a:pPr marL="114300" lvl="1" indent="-114300" algn="l" defTabSz="622300" rtl="0">
            <a:lnSpc>
              <a:spcPct val="90000"/>
            </a:lnSpc>
            <a:spcBef>
              <a:spcPct val="0"/>
            </a:spcBef>
            <a:spcAft>
              <a:spcPct val="15000"/>
            </a:spcAft>
            <a:buChar char="••"/>
          </a:pPr>
          <a:r>
            <a:rPr lang="en-US" sz="1400" kern="1200" dirty="0" smtClean="0">
              <a:solidFill>
                <a:schemeClr val="accent2">
                  <a:lumMod val="75000"/>
                </a:schemeClr>
              </a:solidFill>
            </a:rPr>
            <a:t>Verbal – spoken in conversations</a:t>
          </a:r>
          <a:endParaRPr lang="en-US" sz="1400" kern="1200" dirty="0">
            <a:solidFill>
              <a:schemeClr val="accent2">
                <a:lumMod val="75000"/>
              </a:schemeClr>
            </a:solidFill>
          </a:endParaRPr>
        </a:p>
      </dsp:txBody>
      <dsp:txXfrm>
        <a:off x="2740024" y="266700"/>
        <a:ext cx="3309937" cy="1600200"/>
      </dsp:txXfrm>
    </dsp:sp>
    <dsp:sp modelId="{80CA18F3-17ED-4F7D-9F13-523D1B109FD7}">
      <dsp:nvSpPr>
        <dsp:cNvPr id="0" name=""/>
        <dsp:cNvSpPr/>
      </dsp:nvSpPr>
      <dsp:spPr>
        <a:xfrm>
          <a:off x="0" y="0"/>
          <a:ext cx="2740024" cy="213360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0">
            <a:lnSpc>
              <a:spcPct val="90000"/>
            </a:lnSpc>
            <a:spcBef>
              <a:spcPct val="0"/>
            </a:spcBef>
            <a:spcAft>
              <a:spcPct val="35000"/>
            </a:spcAft>
          </a:pPr>
          <a:r>
            <a:rPr lang="en-US" sz="3600" kern="1200" dirty="0" smtClean="0"/>
            <a:t>Information can be</a:t>
          </a:r>
          <a:endParaRPr lang="en-US" sz="3600" kern="1200" dirty="0"/>
        </a:p>
      </dsp:txBody>
      <dsp:txXfrm>
        <a:off x="104154" y="104154"/>
        <a:ext cx="2531716" cy="192529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266990-4AB5-4B2D-8236-164B32F6645E}">
      <dsp:nvSpPr>
        <dsp:cNvPr id="0" name=""/>
        <dsp:cNvSpPr/>
      </dsp:nvSpPr>
      <dsp:spPr>
        <a:xfrm>
          <a:off x="3527822" y="708649"/>
          <a:ext cx="1765408" cy="1765408"/>
        </a:xfrm>
        <a:prstGeom prst="ellipse">
          <a:avLst/>
        </a:prstGeom>
        <a:solidFill>
          <a:schemeClr val="lt1">
            <a:alpha val="5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4130" tIns="24130" rIns="24130" bIns="24130" numCol="1" spcCol="1270" anchor="ctr" anchorCtr="0">
          <a:noAutofit/>
        </a:bodyPr>
        <a:lstStyle/>
        <a:p>
          <a:pPr lvl="0" algn="ctr" defTabSz="844550" rtl="0">
            <a:lnSpc>
              <a:spcPct val="90000"/>
            </a:lnSpc>
            <a:spcBef>
              <a:spcPct val="0"/>
            </a:spcBef>
            <a:spcAft>
              <a:spcPct val="35000"/>
            </a:spcAft>
          </a:pPr>
          <a:r>
            <a:rPr lang="en-US" sz="1900" kern="1200" dirty="0" smtClean="0"/>
            <a:t>Information types</a:t>
          </a:r>
          <a:endParaRPr lang="en-US" sz="1900" kern="1200" dirty="0"/>
        </a:p>
      </dsp:txBody>
      <dsp:txXfrm>
        <a:off x="3786360" y="967187"/>
        <a:ext cx="1248332" cy="1248332"/>
      </dsp:txXfrm>
    </dsp:sp>
    <dsp:sp modelId="{3B9FFE9A-D050-4E1A-A28E-C2498D90B4CA}">
      <dsp:nvSpPr>
        <dsp:cNvPr id="0" name=""/>
        <dsp:cNvSpPr/>
      </dsp:nvSpPr>
      <dsp:spPr>
        <a:xfrm>
          <a:off x="3969174" y="315"/>
          <a:ext cx="882704" cy="882704"/>
        </a:xfrm>
        <a:prstGeom prst="ellipse">
          <a:avLst/>
        </a:prstGeom>
        <a:solidFill>
          <a:schemeClr val="lt1">
            <a:alpha val="5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rtl="0">
            <a:lnSpc>
              <a:spcPct val="90000"/>
            </a:lnSpc>
            <a:spcBef>
              <a:spcPct val="0"/>
            </a:spcBef>
            <a:spcAft>
              <a:spcPct val="35000"/>
            </a:spcAft>
          </a:pPr>
          <a:r>
            <a:rPr lang="en-US" sz="800" kern="1200" dirty="0" smtClean="0"/>
            <a:t>Public Information, </a:t>
          </a:r>
          <a:endParaRPr lang="en-US" sz="800" kern="1200" dirty="0"/>
        </a:p>
      </dsp:txBody>
      <dsp:txXfrm>
        <a:off x="4098443" y="129584"/>
        <a:ext cx="624166" cy="624166"/>
      </dsp:txXfrm>
    </dsp:sp>
    <dsp:sp modelId="{55CD4B31-4976-46BD-B9D6-AD37D5004171}">
      <dsp:nvSpPr>
        <dsp:cNvPr id="0" name=""/>
        <dsp:cNvSpPr/>
      </dsp:nvSpPr>
      <dsp:spPr>
        <a:xfrm>
          <a:off x="4964832" y="575158"/>
          <a:ext cx="882704" cy="882704"/>
        </a:xfrm>
        <a:prstGeom prst="ellipse">
          <a:avLst/>
        </a:prstGeom>
        <a:solidFill>
          <a:schemeClr val="lt1">
            <a:alpha val="5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rtl="0">
            <a:lnSpc>
              <a:spcPct val="90000"/>
            </a:lnSpc>
            <a:spcBef>
              <a:spcPct val="0"/>
            </a:spcBef>
            <a:spcAft>
              <a:spcPct val="35000"/>
            </a:spcAft>
          </a:pPr>
          <a:r>
            <a:rPr lang="en-US" sz="800" kern="1200" dirty="0" smtClean="0"/>
            <a:t>Critical Information,  </a:t>
          </a:r>
          <a:endParaRPr lang="en-US" sz="800" kern="1200" dirty="0"/>
        </a:p>
      </dsp:txBody>
      <dsp:txXfrm>
        <a:off x="5094101" y="704427"/>
        <a:ext cx="624166" cy="624166"/>
      </dsp:txXfrm>
    </dsp:sp>
    <dsp:sp modelId="{F847A39C-99A9-449A-B346-91105F7F6821}">
      <dsp:nvSpPr>
        <dsp:cNvPr id="0" name=""/>
        <dsp:cNvSpPr/>
      </dsp:nvSpPr>
      <dsp:spPr>
        <a:xfrm>
          <a:off x="4964832" y="1724845"/>
          <a:ext cx="882704" cy="882704"/>
        </a:xfrm>
        <a:prstGeom prst="ellipse">
          <a:avLst/>
        </a:prstGeom>
        <a:solidFill>
          <a:schemeClr val="lt1">
            <a:alpha val="5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rtl="0">
            <a:lnSpc>
              <a:spcPct val="90000"/>
            </a:lnSpc>
            <a:spcBef>
              <a:spcPct val="0"/>
            </a:spcBef>
            <a:spcAft>
              <a:spcPct val="35000"/>
            </a:spcAft>
          </a:pPr>
          <a:r>
            <a:rPr lang="en-US" sz="800" kern="1200" dirty="0" smtClean="0"/>
            <a:t>Comparative Data,  </a:t>
          </a:r>
          <a:endParaRPr lang="en-US" sz="800" kern="1200" dirty="0"/>
        </a:p>
      </dsp:txBody>
      <dsp:txXfrm>
        <a:off x="5094101" y="1854114"/>
        <a:ext cx="624166" cy="624166"/>
      </dsp:txXfrm>
    </dsp:sp>
    <dsp:sp modelId="{8F51191F-C2F1-41F8-A394-8431F1553AFD}">
      <dsp:nvSpPr>
        <dsp:cNvPr id="0" name=""/>
        <dsp:cNvSpPr/>
      </dsp:nvSpPr>
      <dsp:spPr>
        <a:xfrm>
          <a:off x="3969174" y="2299688"/>
          <a:ext cx="882704" cy="882704"/>
        </a:xfrm>
        <a:prstGeom prst="ellipse">
          <a:avLst/>
        </a:prstGeom>
        <a:solidFill>
          <a:schemeClr val="lt1">
            <a:alpha val="5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rtl="0">
            <a:lnSpc>
              <a:spcPct val="90000"/>
            </a:lnSpc>
            <a:spcBef>
              <a:spcPct val="0"/>
            </a:spcBef>
            <a:spcAft>
              <a:spcPct val="35000"/>
            </a:spcAft>
          </a:pPr>
          <a:r>
            <a:rPr lang="en-US" sz="800" kern="1200" dirty="0" smtClean="0"/>
            <a:t>Feedback and Opinions,  </a:t>
          </a:r>
          <a:endParaRPr lang="en-US" sz="800" kern="1200" dirty="0"/>
        </a:p>
      </dsp:txBody>
      <dsp:txXfrm>
        <a:off x="4098443" y="2428957"/>
        <a:ext cx="624166" cy="624166"/>
      </dsp:txXfrm>
    </dsp:sp>
    <dsp:sp modelId="{551428E0-4A28-4CE2-86BF-35AD01D0B77A}">
      <dsp:nvSpPr>
        <dsp:cNvPr id="0" name=""/>
        <dsp:cNvSpPr/>
      </dsp:nvSpPr>
      <dsp:spPr>
        <a:xfrm>
          <a:off x="2973516" y="1724845"/>
          <a:ext cx="882704" cy="882704"/>
        </a:xfrm>
        <a:prstGeom prst="ellipse">
          <a:avLst/>
        </a:prstGeom>
        <a:solidFill>
          <a:schemeClr val="lt1">
            <a:alpha val="5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rtl="0">
            <a:lnSpc>
              <a:spcPct val="90000"/>
            </a:lnSpc>
            <a:spcBef>
              <a:spcPct val="0"/>
            </a:spcBef>
            <a:spcAft>
              <a:spcPct val="35000"/>
            </a:spcAft>
          </a:pPr>
          <a:r>
            <a:rPr lang="en-US" sz="800" kern="1200" dirty="0" smtClean="0"/>
            <a:t>Business Information, and </a:t>
          </a:r>
          <a:endParaRPr lang="en-US" sz="800" kern="1200" dirty="0"/>
        </a:p>
      </dsp:txBody>
      <dsp:txXfrm>
        <a:off x="3102785" y="1854114"/>
        <a:ext cx="624166" cy="624166"/>
      </dsp:txXfrm>
    </dsp:sp>
    <dsp:sp modelId="{3069F011-C210-4351-B268-35E6C2F42F83}">
      <dsp:nvSpPr>
        <dsp:cNvPr id="0" name=""/>
        <dsp:cNvSpPr/>
      </dsp:nvSpPr>
      <dsp:spPr>
        <a:xfrm>
          <a:off x="2973516" y="575158"/>
          <a:ext cx="882704" cy="882704"/>
        </a:xfrm>
        <a:prstGeom prst="ellipse">
          <a:avLst/>
        </a:prstGeom>
        <a:solidFill>
          <a:schemeClr val="lt1">
            <a:alpha val="50000"/>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rtl="0">
            <a:lnSpc>
              <a:spcPct val="90000"/>
            </a:lnSpc>
            <a:spcBef>
              <a:spcPct val="0"/>
            </a:spcBef>
            <a:spcAft>
              <a:spcPct val="35000"/>
            </a:spcAft>
          </a:pPr>
          <a:r>
            <a:rPr lang="en-US" sz="800" kern="1200" dirty="0" smtClean="0"/>
            <a:t>Personalized Information. </a:t>
          </a:r>
          <a:endParaRPr lang="en-US" sz="800" kern="1200" dirty="0"/>
        </a:p>
      </dsp:txBody>
      <dsp:txXfrm>
        <a:off x="3102785" y="704427"/>
        <a:ext cx="624166" cy="6241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948813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BBDBBC09-574A-43B9-8691-229D5F37299D}" type="datetimeFigureOut">
              <a:rPr lang="en-US" smtClean="0"/>
              <a:pPr/>
              <a:t>9/18/2013</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B892B0F9-5F82-4DC5-A7BB-555DC36D1F58}" type="slidenum">
              <a:rPr lang="en-US" smtClean="0"/>
              <a:pPr/>
              <a:t>‹#›</a:t>
            </a:fld>
            <a:endParaRPr lang="en-US"/>
          </a:p>
        </p:txBody>
      </p:sp>
    </p:spTree>
    <p:extLst>
      <p:ext uri="{BB962C8B-B14F-4D97-AF65-F5344CB8AC3E}">
        <p14:creationId xmlns="" xmlns:p14="http://schemas.microsoft.com/office/powerpoint/2010/main" val="1511260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dirty="0">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90478">
              <a:defRPr/>
            </a:pPr>
            <a:r>
              <a:rPr lang="en-US" dirty="0" smtClean="0"/>
              <a:t>In fact, 80% of data loss is to caused by insiders.</a:t>
            </a:r>
          </a:p>
          <a:p>
            <a:endParaRPr lang="en-US" dirty="0" smtClean="0"/>
          </a:p>
          <a:p>
            <a:pPr defTabSz="990478">
              <a:defRPr/>
            </a:pPr>
            <a:r>
              <a:rPr lang="en-US" dirty="0" smtClean="0"/>
              <a:t>In fact, encryption is only one approach to securing data. Security also requires access control, data integrity, system availability, and auditing.</a:t>
            </a:r>
          </a:p>
          <a:p>
            <a:pPr defTabSz="990478">
              <a:defRPr/>
            </a:pPr>
            <a:r>
              <a:rPr lang="en-US" dirty="0" smtClean="0"/>
              <a:t>In fact, 40% of Internet break-ins occur in spite of a firewall being in place.</a:t>
            </a:r>
          </a:p>
          <a:p>
            <a:endParaRPr lang="en-US" dirty="0"/>
          </a:p>
        </p:txBody>
      </p:sp>
      <p:sp>
        <p:nvSpPr>
          <p:cNvPr id="4" name="Slide Number Placeholder 3"/>
          <p:cNvSpPr>
            <a:spLocks noGrp="1"/>
          </p:cNvSpPr>
          <p:nvPr>
            <p:ph type="sldNum" sz="quarter" idx="10"/>
          </p:nvPr>
        </p:nvSpPr>
        <p:spPr/>
        <p:txBody>
          <a:bodyPr/>
          <a:lstStyle/>
          <a:p>
            <a:fld id="{48101125-129E-4BCF-8DD3-47F112438861}"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49</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51</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52</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53</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55</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56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892B0F9-5F82-4DC5-A7BB-555DC36D1F5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9"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10"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11"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extLst>
      <p:ext uri="{BB962C8B-B14F-4D97-AF65-F5344CB8AC3E}">
        <p14:creationId xmlns="" xmlns:p14="http://schemas.microsoft.com/office/powerpoint/2010/main" val="3888750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r>
              <a:rPr lang="en-GB" smtClean="0"/>
              <a:t>Slide </a:t>
            </a:r>
            <a:fld id="{0B5E1AB5-BC16-49F9-B559-634C5FAC4104}" type="slidenum">
              <a:rPr lang="en-GB" smtClean="0"/>
              <a:pPr/>
              <a:t>‹#›</a:t>
            </a:fld>
            <a:endParaRPr lang="en-GB"/>
          </a:p>
        </p:txBody>
      </p:sp>
    </p:spTree>
    <p:extLst>
      <p:ext uri="{BB962C8B-B14F-4D97-AF65-F5344CB8AC3E}">
        <p14:creationId xmlns="" xmlns:p14="http://schemas.microsoft.com/office/powerpoint/2010/main" val="428512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r>
              <a:rPr lang="en-GB" smtClean="0"/>
              <a:t>Slide </a:t>
            </a:r>
            <a:fld id="{E4A0A21A-A5E8-4E78-9CA4-67507FCFBFB0}" type="slidenum">
              <a:rPr lang="en-GB" smtClean="0"/>
              <a:pPr/>
              <a:t>‹#›</a:t>
            </a:fld>
            <a:endParaRPr lang="en-GB"/>
          </a:p>
        </p:txBody>
      </p:sp>
    </p:spTree>
    <p:extLst>
      <p:ext uri="{BB962C8B-B14F-4D97-AF65-F5344CB8AC3E}">
        <p14:creationId xmlns="" xmlns:p14="http://schemas.microsoft.com/office/powerpoint/2010/main" val="4242773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r>
              <a:rPr lang="en-GB" smtClean="0"/>
              <a:t>Slide </a:t>
            </a:r>
            <a:fld id="{AE0AF927-C721-458C-86DD-60B43CE109D1}" type="slidenum">
              <a:rPr lang="en-GB" smtClean="0"/>
              <a:pPr/>
              <a:t>‹#›</a:t>
            </a:fld>
            <a:endParaRPr lang="en-GB"/>
          </a:p>
        </p:txBody>
      </p:sp>
    </p:spTree>
    <p:extLst>
      <p:ext uri="{BB962C8B-B14F-4D97-AF65-F5344CB8AC3E}">
        <p14:creationId xmlns="" xmlns:p14="http://schemas.microsoft.com/office/powerpoint/2010/main" val="2375784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r>
              <a:rPr lang="en-GB" smtClean="0"/>
              <a:t>Slide </a:t>
            </a:r>
            <a:fld id="{D641C596-C62D-403E-8982-4FAFEC0919C4}" type="slidenum">
              <a:rPr lang="en-GB" smtClean="0"/>
              <a:pPr/>
              <a:t>‹#›</a:t>
            </a:fld>
            <a:endParaRPr lang="en-GB"/>
          </a:p>
        </p:txBody>
      </p:sp>
    </p:spTree>
    <p:extLst>
      <p:ext uri="{BB962C8B-B14F-4D97-AF65-F5344CB8AC3E}">
        <p14:creationId xmlns="" xmlns:p14="http://schemas.microsoft.com/office/powerpoint/2010/main" val="3890365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r>
              <a:rPr lang="en-GB" smtClean="0"/>
              <a:t>Slide </a:t>
            </a:r>
            <a:fld id="{35E441D5-AD50-4EF8-A9C4-AAA4E706B2F9}" type="slidenum">
              <a:rPr lang="en-GB" smtClean="0"/>
              <a:pPr/>
              <a:t>‹#›</a:t>
            </a:fld>
            <a:endParaRPr lang="en-GB"/>
          </a:p>
        </p:txBody>
      </p:sp>
    </p:spTree>
    <p:extLst>
      <p:ext uri="{BB962C8B-B14F-4D97-AF65-F5344CB8AC3E}">
        <p14:creationId xmlns="" xmlns:p14="http://schemas.microsoft.com/office/powerpoint/2010/main" val="3541691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r>
              <a:rPr lang="en-GB" smtClean="0"/>
              <a:t>Slide </a:t>
            </a:r>
            <a:fld id="{14597805-6470-428C-83F2-9145D1CF2277}" type="slidenum">
              <a:rPr lang="en-GB" smtClean="0"/>
              <a:pPr/>
              <a:t>‹#›</a:t>
            </a:fld>
            <a:endParaRPr lang="en-GB"/>
          </a:p>
        </p:txBody>
      </p:sp>
    </p:spTree>
    <p:extLst>
      <p:ext uri="{BB962C8B-B14F-4D97-AF65-F5344CB8AC3E}">
        <p14:creationId xmlns="" xmlns:p14="http://schemas.microsoft.com/office/powerpoint/2010/main" val="4215283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r>
              <a:rPr lang="en-GB" smtClean="0"/>
              <a:t>Slide </a:t>
            </a:r>
            <a:fld id="{232F24A0-FEFC-41DB-8EF2-F84451304501}" type="slidenum">
              <a:rPr lang="en-GB" smtClean="0"/>
              <a:pPr/>
              <a:t>‹#›</a:t>
            </a:fld>
            <a:endParaRPr lang="en-GB"/>
          </a:p>
        </p:txBody>
      </p:sp>
    </p:spTree>
    <p:extLst>
      <p:ext uri="{BB962C8B-B14F-4D97-AF65-F5344CB8AC3E}">
        <p14:creationId xmlns="" xmlns:p14="http://schemas.microsoft.com/office/powerpoint/2010/main" val="1011739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r>
              <a:rPr lang="en-GB" smtClean="0"/>
              <a:t>Slide </a:t>
            </a:r>
            <a:fld id="{ABA54AF3-5B5C-45AA-BBC6-009006B2F2D0}" type="slidenum">
              <a:rPr lang="en-GB" smtClean="0"/>
              <a:pPr/>
              <a:t>‹#›</a:t>
            </a:fld>
            <a:endParaRPr lang="en-GB"/>
          </a:p>
        </p:txBody>
      </p:sp>
    </p:spTree>
    <p:extLst>
      <p:ext uri="{BB962C8B-B14F-4D97-AF65-F5344CB8AC3E}">
        <p14:creationId xmlns="" xmlns:p14="http://schemas.microsoft.com/office/powerpoint/2010/main" val="310657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r>
              <a:rPr lang="en-GB" smtClean="0"/>
              <a:t>Slide </a:t>
            </a:r>
            <a:fld id="{37D8EED2-DAED-40EC-8285-58DD53685073}" type="slidenum">
              <a:rPr lang="en-GB" smtClean="0"/>
              <a:pPr/>
              <a:t>‹#›</a:t>
            </a:fld>
            <a:endParaRPr lang="en-GB"/>
          </a:p>
        </p:txBody>
      </p:sp>
    </p:spTree>
    <p:extLst>
      <p:ext uri="{BB962C8B-B14F-4D97-AF65-F5344CB8AC3E}">
        <p14:creationId xmlns="" xmlns:p14="http://schemas.microsoft.com/office/powerpoint/2010/main" val="838223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8DF473EB-4F8B-483A-B921-A09AB0364E41}" type="datetimeFigureOut">
              <a:rPr lang="en-US" smtClean="0"/>
              <a:pPr/>
              <a:t>9/18/2013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r>
              <a:rPr lang="en-GB" smtClean="0"/>
              <a:t>Slide </a:t>
            </a:r>
            <a:fld id="{6C87FD25-8A72-4E7F-B03F-E12081F3BACA}" type="slidenum">
              <a:rPr lang="en-GB" smtClean="0"/>
              <a:pPr/>
              <a:t>‹#›</a:t>
            </a:fld>
            <a:endParaRPr lang="en-GB"/>
          </a:p>
        </p:txBody>
      </p:sp>
    </p:spTree>
    <p:extLst>
      <p:ext uri="{BB962C8B-B14F-4D97-AF65-F5344CB8AC3E}">
        <p14:creationId xmlns="" xmlns:p14="http://schemas.microsoft.com/office/powerpoint/2010/main" val="1839301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9" name="Picture 2" descr="C:\Documents and Settings\chaitcha605\Desktop\Logos for PwC\Transparent Step Logo.png"/>
          <p:cNvPicPr>
            <a:picLocks noChangeAspect="1" noChangeArrowheads="1"/>
          </p:cNvPicPr>
          <p:nvPr userDrawn="1"/>
        </p:nvPicPr>
        <p:blipFill>
          <a:blip r:embed="rId13"/>
          <a:srcRect/>
          <a:stretch>
            <a:fillRect/>
          </a:stretch>
        </p:blipFill>
        <p:spPr bwMode="auto">
          <a:xfrm>
            <a:off x="7315200" y="6165850"/>
            <a:ext cx="1738313" cy="641350"/>
          </a:xfrm>
          <a:prstGeom prst="rect">
            <a:avLst/>
          </a:prstGeom>
          <a:noFill/>
          <a:ln w="9525">
            <a:noFill/>
            <a:miter lim="800000"/>
            <a:headEnd/>
            <a:tailEnd/>
          </a:ln>
        </p:spPr>
      </p:pic>
      <p:pic>
        <p:nvPicPr>
          <p:cNvPr id="10" name="Picture 3" descr="C:\Documents and Settings\chaitcha605\Desktop\Logos for PwC\Transparent NeGP PNG.png"/>
          <p:cNvPicPr>
            <a:picLocks noChangeAspect="1" noChangeArrowheads="1"/>
          </p:cNvPicPr>
          <p:nvPr userDrawn="1"/>
        </p:nvPicPr>
        <p:blipFill>
          <a:blip r:embed="rId14"/>
          <a:srcRect/>
          <a:stretch>
            <a:fillRect/>
          </a:stretch>
        </p:blipFill>
        <p:spPr bwMode="auto">
          <a:xfrm>
            <a:off x="14288" y="6286500"/>
            <a:ext cx="1662112" cy="533400"/>
          </a:xfrm>
          <a:prstGeom prst="rect">
            <a:avLst/>
          </a:prstGeom>
          <a:noFill/>
          <a:ln w="9525">
            <a:noFill/>
            <a:miter lim="800000"/>
            <a:headEnd/>
            <a:tailEnd/>
          </a:ln>
        </p:spPr>
      </p:pic>
      <p:sp>
        <p:nvSpPr>
          <p:cNvPr id="11"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extLst>
      <p:ext uri="{BB962C8B-B14F-4D97-AF65-F5344CB8AC3E}">
        <p14:creationId xmlns="" xmlns:p14="http://schemas.microsoft.com/office/powerpoint/2010/main" val="1435982220"/>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gadgets.ndtv.com/" TargetMode="External"/><Relationship Id="rId3" Type="http://schemas.openxmlformats.org/officeDocument/2006/relationships/image" Target="../media/image4.png"/><Relationship Id="rId7" Type="http://schemas.openxmlformats.org/officeDocument/2006/relationships/hyperlink" Target="http://www.bbc.co.uk/"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firstpost.com/" TargetMode="Externa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gif"/><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20.wmf"/><Relationship Id="rId11" Type="http://schemas.openxmlformats.org/officeDocument/2006/relationships/image" Target="../media/image25.wmf"/><Relationship Id="rId5" Type="http://schemas.openxmlformats.org/officeDocument/2006/relationships/image" Target="../media/image19.wmf"/><Relationship Id="rId10" Type="http://schemas.openxmlformats.org/officeDocument/2006/relationships/image" Target="../media/image24.png"/><Relationship Id="rId4" Type="http://schemas.openxmlformats.org/officeDocument/2006/relationships/image" Target="../media/image18.wmf"/><Relationship Id="rId9" Type="http://schemas.openxmlformats.org/officeDocument/2006/relationships/image" Target="../media/image23.wm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hyperlink" Target="http://www.ndtv.com/" TargetMode="External"/><Relationship Id="rId3" Type="http://schemas.openxmlformats.org/officeDocument/2006/relationships/image" Target="../media/image7.jpeg"/><Relationship Id="rId7" Type="http://schemas.openxmlformats.org/officeDocument/2006/relationships/hyperlink" Target="https://gadgets.ndtv.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8.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9.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10.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o.in/url?sa=i&amp;source=images&amp;cd=&amp;cad=rja&amp;docid=O4jjfWrlRHf3ZM&amp;tbnid=Tau0c82rjSO4UM:&amp;ved=0CAgQjRwwADjiAg&amp;url=http://www.securitynewsdesk.com/2013/07/05/eu-directive-outlines-tougher-penalties-for-cyber-crime/&amp;ei=sbc5UqKiEMG_rge2joAY&amp;psig=AFQjCNEU4o9SA5XoeOZlP2OIcQLqae8WEQ&amp;ust=1379600689353772"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11.xml"/><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55110" y="381000"/>
            <a:ext cx="9059862" cy="2816156"/>
          </a:xfrm>
          <a:prstGeom prst="rect">
            <a:avLst/>
          </a:prstGeom>
          <a:noFill/>
          <a:ln w="9525">
            <a:noFill/>
            <a:miter lim="800000"/>
            <a:headEnd/>
            <a:tailEnd/>
          </a:ln>
        </p:spPr>
        <p:txBody>
          <a:bodyPr wrap="square" lIns="63500" tIns="0" rIns="64800" bIns="0">
            <a:spAutoFit/>
          </a:bodyPr>
          <a:lstStyle/>
          <a:p>
            <a:pPr marL="0" lvl="1" algn="ctr">
              <a:spcBef>
                <a:spcPts val="600"/>
              </a:spcBef>
            </a:pPr>
            <a:r>
              <a:rPr lang="en-US" sz="3600" dirty="0" smtClean="0"/>
              <a:t>Course: Information Security Management in </a:t>
            </a:r>
            <a:br>
              <a:rPr lang="en-US" sz="3600" dirty="0" smtClean="0"/>
            </a:br>
            <a:r>
              <a:rPr lang="en-US" sz="3600" dirty="0" smtClean="0"/>
              <a:t>e-Governance</a:t>
            </a:r>
          </a:p>
          <a:p>
            <a:pPr marL="0" lvl="1" algn="ctr">
              <a:spcBef>
                <a:spcPts val="600"/>
              </a:spcBef>
            </a:pPr>
            <a:endParaRPr lang="en-US" sz="3200" dirty="0" smtClean="0"/>
          </a:p>
          <a:p>
            <a:pPr algn="ctr">
              <a:spcBef>
                <a:spcPts val="600"/>
              </a:spcBef>
            </a:pPr>
            <a:endParaRPr lang="en-US" sz="3200" dirty="0" smtClean="0"/>
          </a:p>
          <a:p>
            <a:pPr algn="ctr">
              <a:spcBef>
                <a:spcPts val="600"/>
              </a:spcBef>
            </a:pPr>
            <a:r>
              <a:rPr lang="en-US" sz="3200" smtClean="0"/>
              <a:t>Day 2</a:t>
            </a:r>
            <a:endParaRPr lang="en-US" sz="2000" dirty="0"/>
          </a:p>
        </p:txBody>
      </p:sp>
      <p:sp>
        <p:nvSpPr>
          <p:cNvPr id="4" name="Text Box 72"/>
          <p:cNvSpPr txBox="1">
            <a:spLocks noChangeArrowheads="1"/>
          </p:cNvSpPr>
          <p:nvPr/>
        </p:nvSpPr>
        <p:spPr bwMode="auto">
          <a:xfrm>
            <a:off x="84138" y="5008602"/>
            <a:ext cx="8877300" cy="1107996"/>
          </a:xfrm>
          <a:prstGeom prst="rect">
            <a:avLst/>
          </a:prstGeom>
          <a:noFill/>
          <a:ln w="9525">
            <a:noFill/>
            <a:miter lim="800000"/>
            <a:headEnd/>
            <a:tailEnd/>
          </a:ln>
        </p:spPr>
        <p:txBody>
          <a:bodyPr lIns="63500" tIns="0" rIns="64800" bIns="0">
            <a:spAutoFit/>
          </a:bodyPr>
          <a:lstStyle/>
          <a:p>
            <a:pPr>
              <a:spcBef>
                <a:spcPts val="600"/>
              </a:spcBef>
            </a:pPr>
            <a:r>
              <a:rPr lang="en-US" sz="3600" dirty="0" smtClean="0"/>
              <a:t>Session 2: Introduction to Information Security in e-Governance</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rapezoid 4"/>
          <p:cNvSpPr/>
          <p:nvPr/>
        </p:nvSpPr>
        <p:spPr>
          <a:xfrm rot="16200000">
            <a:off x="2964644" y="2393148"/>
            <a:ext cx="3857652" cy="3786215"/>
          </a:xfrm>
          <a:prstGeom prst="trapezoid">
            <a:avLst>
              <a:gd name="adj" fmla="val 36228"/>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in Governments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a:xfrm>
            <a:off x="-32" y="1600201"/>
            <a:ext cx="8229600" cy="757229"/>
          </a:xfrm>
        </p:spPr>
        <p:txBody>
          <a:bodyPr>
            <a:noAutofit/>
          </a:bodyPr>
          <a:lstStyle/>
          <a:p>
            <a:pPr marL="456225" lvl="1" indent="-457200">
              <a:buNone/>
            </a:pPr>
            <a:r>
              <a:rPr lang="en-US" sz="2000" dirty="0" smtClean="0"/>
              <a:t>	These two types of components bring the issues of </a:t>
            </a:r>
            <a:r>
              <a:rPr lang="en-US" sz="2000" b="1" dirty="0" smtClean="0"/>
              <a:t>information and systems security</a:t>
            </a:r>
            <a:endParaRPr lang="en-US" sz="2000" dirty="0" smtClean="0"/>
          </a:p>
        </p:txBody>
      </p:sp>
      <p:sp>
        <p:nvSpPr>
          <p:cNvPr id="4" name="Oval 3"/>
          <p:cNvSpPr/>
          <p:nvPr/>
        </p:nvSpPr>
        <p:spPr>
          <a:xfrm>
            <a:off x="2000232" y="3286124"/>
            <a:ext cx="2143139" cy="2071702"/>
          </a:xfrm>
          <a:prstGeom prst="ellipse">
            <a:avLst/>
          </a:prstGeom>
          <a:solidFill>
            <a:schemeClr val="tx2">
              <a:lumMod val="50000"/>
            </a:schemeClr>
          </a:solidFill>
          <a:ln>
            <a:solidFill>
              <a:schemeClr val="tx2">
                <a:lumMod val="50000"/>
              </a:schemeClr>
            </a:solid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t>Information </a:t>
            </a:r>
          </a:p>
          <a:p>
            <a:pPr algn="ctr"/>
            <a:r>
              <a:rPr lang="en-IN" sz="2000" dirty="0" smtClean="0"/>
              <a:t>and </a:t>
            </a:r>
          </a:p>
          <a:p>
            <a:pPr algn="ctr"/>
            <a:r>
              <a:rPr lang="en-IN" sz="2000" dirty="0" smtClean="0"/>
              <a:t>Systems  Security </a:t>
            </a:r>
            <a:endParaRPr lang="en-IN" sz="2000" dirty="0"/>
          </a:p>
        </p:txBody>
      </p:sp>
      <p:sp>
        <p:nvSpPr>
          <p:cNvPr id="6" name="TextBox 5"/>
          <p:cNvSpPr txBox="1"/>
          <p:nvPr/>
        </p:nvSpPr>
        <p:spPr>
          <a:xfrm>
            <a:off x="4143372" y="3786190"/>
            <a:ext cx="2571768" cy="754694"/>
          </a:xfrm>
          <a:prstGeom prst="rect">
            <a:avLst/>
          </a:prstGeom>
          <a:noFill/>
        </p:spPr>
        <p:txBody>
          <a:bodyPr wrap="square" rtlCol="0">
            <a:spAutoFit/>
          </a:bodyPr>
          <a:lstStyle/>
          <a:p>
            <a:pPr>
              <a:lnSpc>
                <a:spcPct val="150000"/>
              </a:lnSpc>
            </a:pPr>
            <a:r>
              <a:rPr lang="en-US" sz="3200" b="1" dirty="0" smtClean="0"/>
              <a:t>Standards</a:t>
            </a:r>
          </a:p>
        </p:txBody>
      </p:sp>
      <p:sp>
        <p:nvSpPr>
          <p:cNvPr id="7" name="TextBox 6"/>
          <p:cNvSpPr txBox="1"/>
          <p:nvPr/>
        </p:nvSpPr>
        <p:spPr>
          <a:xfrm>
            <a:off x="4143372" y="3143248"/>
            <a:ext cx="2571768" cy="754694"/>
          </a:xfrm>
          <a:prstGeom prst="rect">
            <a:avLst/>
          </a:prstGeom>
          <a:noFill/>
        </p:spPr>
        <p:txBody>
          <a:bodyPr wrap="square" rtlCol="0">
            <a:spAutoFit/>
          </a:bodyPr>
          <a:lstStyle/>
          <a:p>
            <a:pPr>
              <a:lnSpc>
                <a:spcPct val="150000"/>
              </a:lnSpc>
            </a:pPr>
            <a:r>
              <a:rPr lang="en-US" sz="3200" b="1" dirty="0" smtClean="0"/>
              <a:t>Architecture</a:t>
            </a:r>
          </a:p>
        </p:txBody>
      </p:sp>
      <p:sp>
        <p:nvSpPr>
          <p:cNvPr id="8" name="TextBox 7"/>
          <p:cNvSpPr txBox="1"/>
          <p:nvPr/>
        </p:nvSpPr>
        <p:spPr>
          <a:xfrm>
            <a:off x="4143372" y="4429132"/>
            <a:ext cx="2571768" cy="754694"/>
          </a:xfrm>
          <a:prstGeom prst="rect">
            <a:avLst/>
          </a:prstGeom>
          <a:noFill/>
        </p:spPr>
        <p:txBody>
          <a:bodyPr wrap="square" rtlCol="0">
            <a:spAutoFit/>
          </a:bodyPr>
          <a:lstStyle/>
          <a:p>
            <a:pPr>
              <a:lnSpc>
                <a:spcPct val="150000"/>
              </a:lnSpc>
            </a:pPr>
            <a:r>
              <a:rPr lang="en-US" sz="3200" b="1" dirty="0" smtClean="0"/>
              <a:t>Technology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in Governments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normAutofit/>
          </a:bodyPr>
          <a:lstStyle/>
          <a:p>
            <a:pPr marL="456225" lvl="1" indent="-457200">
              <a:buNone/>
            </a:pPr>
            <a:r>
              <a:rPr lang="en-US" sz="2000" dirty="0" smtClean="0"/>
              <a:t>	Models of e-Governance From the developmental perspective, e-Governance can be defined as the application of electronic means  (in particular the ICT) in: </a:t>
            </a:r>
          </a:p>
          <a:p>
            <a:pPr marL="456225" lvl="1" indent="-457200"/>
            <a:endParaRPr lang="en-US" sz="2000" dirty="0" smtClean="0"/>
          </a:p>
          <a:p>
            <a:pPr marL="431025" lvl="3" indent="0">
              <a:buNone/>
            </a:pPr>
            <a:r>
              <a:rPr lang="en-US" b="1" dirty="0" smtClean="0"/>
              <a:t>(1) </a:t>
            </a:r>
            <a:r>
              <a:rPr lang="en-US" dirty="0" smtClean="0"/>
              <a:t>the interaction between Government and citizens and Government and businesses, as well as in </a:t>
            </a:r>
          </a:p>
          <a:p>
            <a:pPr marL="888225" lvl="3" indent="-457200"/>
            <a:endParaRPr lang="en-US" dirty="0" smtClean="0"/>
          </a:p>
          <a:p>
            <a:pPr marL="431025" lvl="3" indent="0">
              <a:buNone/>
            </a:pPr>
            <a:r>
              <a:rPr lang="en-US" b="1" dirty="0" smtClean="0"/>
              <a:t>(2) </a:t>
            </a:r>
            <a:r>
              <a:rPr lang="en-US" dirty="0" smtClean="0"/>
              <a:t>internal Government operations to simplify and improve democratic, Government and business aspects of Governance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Some of the kind of Information exchanged in Governments </a:t>
            </a:r>
            <a:endParaRPr lang="en-US" sz="2500" b="1" dirty="0">
              <a:solidFill>
                <a:schemeClr val="tx2">
                  <a:lumMod val="75000"/>
                </a:schemeClr>
              </a:solidFill>
              <a:latin typeface="Verdana" pitchFamily="34" charset="0"/>
            </a:endParaRPr>
          </a:p>
        </p:txBody>
      </p:sp>
      <p:graphicFrame>
        <p:nvGraphicFramePr>
          <p:cNvPr id="6" name="Content Placeholder 5"/>
          <p:cNvGraphicFramePr>
            <a:graphicFrameLocks noGrp="1"/>
          </p:cNvGraphicFramePr>
          <p:nvPr>
            <p:ph idx="1"/>
          </p:nvPr>
        </p:nvGraphicFramePr>
        <p:xfrm>
          <a:off x="170546" y="1285860"/>
          <a:ext cx="8821054" cy="3857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495328" y="5410200"/>
            <a:ext cx="8077200" cy="584775"/>
          </a:xfrm>
          <a:prstGeom prst="rect">
            <a:avLst/>
          </a:prstGeom>
          <a:solidFill>
            <a:schemeClr val="bg1">
              <a:lumMod val="95000"/>
            </a:schemeClr>
          </a:solidFill>
          <a:ln>
            <a:solidFill>
              <a:schemeClr val="bg1">
                <a:lumMod val="95000"/>
              </a:schemeClr>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lvl="1" indent="-180975" algn="ctr">
              <a:spcBef>
                <a:spcPts val="0"/>
              </a:spcBef>
              <a:buNone/>
            </a:pPr>
            <a:r>
              <a:rPr lang="en-US" sz="1600" b="1" dirty="0" smtClean="0">
                <a:solidFill>
                  <a:schemeClr val="tx1"/>
                </a:solidFill>
              </a:rPr>
              <a:t>Based on these classes of information, their sources and frequency of update and exchange, various models of e-Governance projects are evolved.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assets in Governments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normAutofit/>
          </a:bodyPr>
          <a:lstStyle/>
          <a:p>
            <a:pPr marL="457200" indent="-457200">
              <a:buFont typeface="Arial" pitchFamily="34" charset="0"/>
              <a:buChar char="•"/>
            </a:pPr>
            <a:r>
              <a:rPr lang="en-US" sz="2000" dirty="0" smtClean="0"/>
              <a:t>Information can be found in various places such as :</a:t>
            </a:r>
          </a:p>
          <a:p>
            <a:pPr marL="0" indent="0">
              <a:buNone/>
            </a:pPr>
            <a:endParaRPr lang="en-US" sz="2000" dirty="0" smtClean="0"/>
          </a:p>
          <a:p>
            <a:pPr marL="815975" lvl="1" indent="-457200">
              <a:buFont typeface="Arial" pitchFamily="34" charset="0"/>
              <a:buChar char="•"/>
            </a:pPr>
            <a:r>
              <a:rPr lang="en-US" sz="2000" b="1" dirty="0" smtClean="0"/>
              <a:t>End user environment</a:t>
            </a:r>
            <a:r>
              <a:rPr lang="en-US" sz="2000" dirty="0" smtClean="0"/>
              <a:t>: Systems , documents etc. </a:t>
            </a:r>
          </a:p>
          <a:p>
            <a:pPr marL="815975" lvl="1" indent="-457200">
              <a:buFont typeface="Arial" pitchFamily="34" charset="0"/>
              <a:buChar char="•"/>
            </a:pPr>
            <a:endParaRPr lang="en-US" sz="2000" dirty="0" smtClean="0"/>
          </a:p>
          <a:p>
            <a:pPr marL="815975" lvl="1" indent="-457200">
              <a:buFont typeface="Arial" pitchFamily="34" charset="0"/>
              <a:buChar char="•"/>
            </a:pPr>
            <a:r>
              <a:rPr lang="en-US" sz="2000" b="1" dirty="0" smtClean="0"/>
              <a:t>Servers: </a:t>
            </a:r>
            <a:r>
              <a:rPr lang="en-US" sz="2000" dirty="0" smtClean="0"/>
              <a:t>Application (web , in-house developed, mail etc) , database server , backup servers, Domain servers and many more </a:t>
            </a:r>
          </a:p>
          <a:p>
            <a:pPr marL="815975" lvl="1" indent="-457200">
              <a:buFont typeface="Arial" pitchFamily="34" charset="0"/>
              <a:buChar char="•"/>
            </a:pPr>
            <a:endParaRPr lang="en-US" sz="2000" dirty="0" smtClean="0"/>
          </a:p>
          <a:p>
            <a:pPr marL="815975" lvl="1" indent="-457200">
              <a:buFont typeface="Arial" pitchFamily="34" charset="0"/>
              <a:buChar char="•"/>
            </a:pPr>
            <a:r>
              <a:rPr lang="en-US" sz="2000" b="1" dirty="0" smtClean="0"/>
              <a:t>Network:</a:t>
            </a:r>
            <a:r>
              <a:rPr lang="en-US" sz="2000" dirty="0" smtClean="0"/>
              <a:t> Wireless Networks , Local area network , internet etc. </a:t>
            </a:r>
          </a:p>
          <a:p>
            <a:pPr marL="815975" lvl="1" indent="-457200">
              <a:buFont typeface="Arial" pitchFamily="34" charset="0"/>
              <a:buChar char="•"/>
            </a:pPr>
            <a:endParaRPr lang="en-US" sz="2000" dirty="0" smtClean="0"/>
          </a:p>
          <a:p>
            <a:pPr marL="815975" lvl="1" indent="-457200">
              <a:buFont typeface="Arial" pitchFamily="34" charset="0"/>
              <a:buChar char="•"/>
            </a:pPr>
            <a:r>
              <a:rPr lang="en-US" sz="2000" b="1" dirty="0" smtClean="0"/>
              <a:t>Other devices: </a:t>
            </a:r>
            <a:r>
              <a:rPr lang="en-US" sz="2000" dirty="0" smtClean="0"/>
              <a:t>Laptops , pocket devices, smart cards, smart phones, tablet PCs etc </a:t>
            </a:r>
          </a:p>
          <a:p>
            <a:pPr marL="815975" lvl="1" indent="-457200">
              <a:buFont typeface="Arial" pitchFamily="34" charset="0"/>
              <a:buChar char="•"/>
            </a:pPr>
            <a:endParaRPr lang="en-US" sz="2000" dirty="0" smtClean="0"/>
          </a:p>
          <a:p>
            <a:pPr marL="815975" lvl="1" indent="-457200">
              <a:buFont typeface="Arial" pitchFamily="34" charset="0"/>
              <a:buChar char="•"/>
            </a:pPr>
            <a:endParaRPr lang="en-US" sz="2000" dirty="0" smtClean="0"/>
          </a:p>
          <a:p>
            <a:endParaRPr lang="en-US" sz="2000" dirty="0" smtClean="0"/>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71472" y="2714620"/>
            <a:ext cx="2357454" cy="2071702"/>
          </a:xfrm>
          <a:prstGeom prst="roundRect">
            <a:avLst>
              <a:gd name="adj" fmla="val 4546"/>
            </a:avLst>
          </a:prstGeom>
          <a:solidFill>
            <a:schemeClr val="bg1">
              <a:lumMod val="95000"/>
            </a:schemeClr>
          </a:solidFill>
          <a:ln>
            <a:solidFill>
              <a:schemeClr val="bg1">
                <a:lumMod val="9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solidFill>
                  <a:schemeClr val="tx1"/>
                </a:solidFill>
              </a:rPr>
              <a:t>The Data and Voice Network owned by the Government or private players.</a:t>
            </a:r>
            <a:endParaRPr lang="en-IN" sz="2000" dirty="0">
              <a:solidFill>
                <a:schemeClr val="tx1"/>
              </a:solidFill>
            </a:endParaRPr>
          </a:p>
        </p:txBody>
      </p:sp>
      <p:sp>
        <p:nvSpPr>
          <p:cNvPr id="2" name="Title 1"/>
          <p:cNvSpPr>
            <a:spLocks noGrp="1"/>
          </p:cNvSpPr>
          <p:nvPr>
            <p:ph type="title"/>
          </p:nvPr>
        </p:nvSpPr>
        <p:spPr>
          <a:xfrm>
            <a:off x="457200" y="274638"/>
            <a:ext cx="8229600" cy="1011222"/>
          </a:xfrm>
        </p:spPr>
        <p:txBody>
          <a:bodyPr>
            <a:normAutofit/>
          </a:bodyPr>
          <a:lstStyle/>
          <a:p>
            <a:pPr algn="l"/>
            <a:r>
              <a:rPr lang="en-US" sz="2500" b="1" dirty="0" smtClean="0">
                <a:solidFill>
                  <a:schemeClr val="tx2">
                    <a:lumMod val="75000"/>
                  </a:schemeClr>
                </a:solidFill>
                <a:latin typeface="Verdana" pitchFamily="34" charset="0"/>
              </a:rPr>
              <a:t>Technology Base for e-Governance</a:t>
            </a:r>
            <a:endParaRPr lang="en-US" sz="2500" b="1" dirty="0">
              <a:solidFill>
                <a:schemeClr val="tx2">
                  <a:lumMod val="75000"/>
                </a:schemeClr>
              </a:solidFill>
              <a:latin typeface="Verdana" pitchFamily="34" charset="0"/>
            </a:endParaRPr>
          </a:p>
        </p:txBody>
      </p:sp>
      <p:sp>
        <p:nvSpPr>
          <p:cNvPr id="8" name="Rectangle 7"/>
          <p:cNvSpPr/>
          <p:nvPr/>
        </p:nvSpPr>
        <p:spPr>
          <a:xfrm>
            <a:off x="571472" y="2143116"/>
            <a:ext cx="2357454" cy="714380"/>
          </a:xfrm>
          <a:prstGeom prst="rect">
            <a:avLst/>
          </a:prstGeom>
          <a:solidFill>
            <a:schemeClr val="accent3">
              <a:lumMod val="60000"/>
              <a:lumOff val="40000"/>
            </a:schemeClr>
          </a:solidFill>
          <a:ln>
            <a:solidFill>
              <a:schemeClr val="accent3">
                <a:lumMod val="60000"/>
                <a:lumOff val="40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Communication Network</a:t>
            </a:r>
            <a:endParaRPr lang="en-IN" sz="2000" b="1" dirty="0">
              <a:solidFill>
                <a:schemeClr val="tx1"/>
              </a:solidFill>
            </a:endParaRPr>
          </a:p>
        </p:txBody>
      </p:sp>
      <p:sp>
        <p:nvSpPr>
          <p:cNvPr id="10" name="Rounded Rectangle 9"/>
          <p:cNvSpPr/>
          <p:nvPr/>
        </p:nvSpPr>
        <p:spPr>
          <a:xfrm>
            <a:off x="3357554" y="2697162"/>
            <a:ext cx="2286016" cy="2089160"/>
          </a:xfrm>
          <a:prstGeom prst="roundRect">
            <a:avLst>
              <a:gd name="adj" fmla="val 4546"/>
            </a:avLst>
          </a:prstGeom>
          <a:solidFill>
            <a:schemeClr val="bg1">
              <a:lumMod val="95000"/>
            </a:schemeClr>
          </a:solidFill>
          <a:ln>
            <a:solidFill>
              <a:schemeClr val="bg1">
                <a:lumMod val="9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solidFill>
                  <a:schemeClr val="tx1"/>
                </a:solidFill>
              </a:rPr>
              <a:t>Point of admission to the Government System.</a:t>
            </a:r>
          </a:p>
        </p:txBody>
      </p:sp>
      <p:sp>
        <p:nvSpPr>
          <p:cNvPr id="7" name="Rectangle 6"/>
          <p:cNvSpPr/>
          <p:nvPr/>
        </p:nvSpPr>
        <p:spPr>
          <a:xfrm>
            <a:off x="3357554" y="2125658"/>
            <a:ext cx="2286016" cy="714380"/>
          </a:xfrm>
          <a:prstGeom prst="rect">
            <a:avLst/>
          </a:prstGeom>
          <a:solidFill>
            <a:schemeClr val="accent3">
              <a:lumMod val="75000"/>
            </a:schemeClr>
          </a:solidFill>
          <a:ln>
            <a:solidFill>
              <a:schemeClr val="accent3">
                <a:lumMod val="7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e-Government System Interface</a:t>
            </a:r>
            <a:endParaRPr lang="en-IN" sz="2000" b="1" dirty="0"/>
          </a:p>
        </p:txBody>
      </p:sp>
      <p:sp>
        <p:nvSpPr>
          <p:cNvPr id="11" name="Rounded Rectangle 10"/>
          <p:cNvSpPr/>
          <p:nvPr/>
        </p:nvSpPr>
        <p:spPr>
          <a:xfrm>
            <a:off x="6072198" y="2659062"/>
            <a:ext cx="2286016" cy="2127260"/>
          </a:xfrm>
          <a:prstGeom prst="roundRect">
            <a:avLst>
              <a:gd name="adj" fmla="val 4546"/>
            </a:avLst>
          </a:prstGeom>
          <a:solidFill>
            <a:schemeClr val="bg1">
              <a:lumMod val="95000"/>
            </a:schemeClr>
          </a:solidFill>
          <a:ln>
            <a:solidFill>
              <a:schemeClr val="bg1">
                <a:lumMod val="9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solidFill>
                  <a:schemeClr val="tx1"/>
                </a:solidFill>
              </a:rPr>
              <a:t>Database and Business layers of the Information Infrastructure.</a:t>
            </a:r>
          </a:p>
        </p:txBody>
      </p:sp>
      <p:sp>
        <p:nvSpPr>
          <p:cNvPr id="6" name="Rectangle 5"/>
          <p:cNvSpPr/>
          <p:nvPr/>
        </p:nvSpPr>
        <p:spPr>
          <a:xfrm>
            <a:off x="6072198" y="2087558"/>
            <a:ext cx="2286016" cy="714380"/>
          </a:xfrm>
          <a:prstGeom prst="rect">
            <a:avLst/>
          </a:prstGeom>
          <a:solidFill>
            <a:schemeClr val="accent3">
              <a:lumMod val="50000"/>
            </a:schemeClr>
          </a:solidFill>
          <a:ln>
            <a:solidFill>
              <a:schemeClr val="accent3">
                <a:lumMod val="50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Backend Systems</a:t>
            </a:r>
            <a:endParaRPr lang="en-IN" sz="2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0"/>
            <a:ext cx="9144000" cy="685800"/>
          </a:xfrm>
        </p:spPr>
        <p:txBody>
          <a:bodyPr>
            <a:noAutofit/>
          </a:bodyPr>
          <a:lstStyle/>
          <a:p>
            <a:pPr algn="l"/>
            <a:r>
              <a:rPr lang="en-US" sz="2500" b="1" dirty="0" smtClean="0">
                <a:solidFill>
                  <a:schemeClr val="tx2">
                    <a:lumMod val="75000"/>
                  </a:schemeClr>
                </a:solidFill>
                <a:latin typeface="Verdana" pitchFamily="34" charset="0"/>
              </a:rPr>
              <a:t/>
            </a:r>
            <a:br>
              <a:rPr lang="en-US" sz="2500" b="1" dirty="0" smtClean="0">
                <a:solidFill>
                  <a:schemeClr val="tx2">
                    <a:lumMod val="75000"/>
                  </a:schemeClr>
                </a:solidFill>
                <a:latin typeface="Verdana" pitchFamily="34" charset="0"/>
              </a:rPr>
            </a:br>
            <a:r>
              <a:rPr lang="en-US" sz="2500" b="1" dirty="0" smtClean="0">
                <a:solidFill>
                  <a:schemeClr val="tx2">
                    <a:lumMod val="75000"/>
                  </a:schemeClr>
                </a:solidFill>
                <a:latin typeface="Verdana" pitchFamily="34" charset="0"/>
              </a:rPr>
              <a:t>Facets of Information assets </a:t>
            </a:r>
          </a:p>
        </p:txBody>
      </p:sp>
      <p:sp>
        <p:nvSpPr>
          <p:cNvPr id="14339" name="Slide Number Placeholder 5"/>
          <p:cNvSpPr txBox="1">
            <a:spLocks noGrp="1"/>
          </p:cNvSpPr>
          <p:nvPr/>
        </p:nvSpPr>
        <p:spPr bwMode="auto">
          <a:xfrm>
            <a:off x="6553200" y="6381750"/>
            <a:ext cx="2133600" cy="476250"/>
          </a:xfrm>
          <a:prstGeom prst="rect">
            <a:avLst/>
          </a:prstGeom>
          <a:noFill/>
          <a:ln w="9525">
            <a:noFill/>
            <a:miter lim="800000"/>
            <a:headEnd/>
            <a:tailEnd/>
          </a:ln>
        </p:spPr>
        <p:txBody>
          <a:bodyPr/>
          <a:lstStyle/>
          <a:p>
            <a:pPr algn="r"/>
            <a:endParaRPr lang="en-US" sz="1400">
              <a:latin typeface="Arial" charset="0"/>
              <a:cs typeface="Arial" charset="0"/>
            </a:endParaRPr>
          </a:p>
        </p:txBody>
      </p:sp>
      <p:sp>
        <p:nvSpPr>
          <p:cNvPr id="6" name="Rounded Rectangle 5"/>
          <p:cNvSpPr/>
          <p:nvPr/>
        </p:nvSpPr>
        <p:spPr bwMode="auto">
          <a:xfrm>
            <a:off x="141288" y="874713"/>
            <a:ext cx="8602662" cy="1344612"/>
          </a:xfrm>
          <a:prstGeom prst="roundRect">
            <a:avLst/>
          </a:prstGeom>
          <a:solidFill>
            <a:srgbClr val="F9FDF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341" name="TextBox 5"/>
          <p:cNvSpPr txBox="1">
            <a:spLocks noChangeArrowheads="1"/>
          </p:cNvSpPr>
          <p:nvPr/>
        </p:nvSpPr>
        <p:spPr bwMode="auto">
          <a:xfrm>
            <a:off x="579438" y="1041737"/>
            <a:ext cx="3810000" cy="1015663"/>
          </a:xfrm>
          <a:prstGeom prst="rect">
            <a:avLst/>
          </a:prstGeom>
          <a:noFill/>
          <a:ln w="9525">
            <a:noFill/>
            <a:miter lim="800000"/>
            <a:headEnd/>
            <a:tailEnd/>
          </a:ln>
        </p:spPr>
        <p:txBody>
          <a:bodyPr>
            <a:spAutoFit/>
          </a:bodyPr>
          <a:lstStyle/>
          <a:p>
            <a:pPr algn="just"/>
            <a:r>
              <a:rPr lang="en-US" sz="1400" b="1" dirty="0" smtClean="0">
                <a:solidFill>
                  <a:schemeClr val="bg2">
                    <a:lumMod val="50000"/>
                  </a:schemeClr>
                </a:solidFill>
                <a:latin typeface="Arial" charset="0"/>
                <a:cs typeface="Arial" charset="0"/>
              </a:rPr>
              <a:t>Information available at end user level which could be trusted , un-trusted , Third Party etc .</a:t>
            </a:r>
            <a:endParaRPr lang="en-US" sz="1400" b="1" dirty="0">
              <a:solidFill>
                <a:schemeClr val="bg2">
                  <a:lumMod val="50000"/>
                </a:schemeClr>
              </a:solidFill>
              <a:latin typeface="Arial" charset="0"/>
              <a:cs typeface="Arial" charset="0"/>
            </a:endParaRPr>
          </a:p>
          <a:p>
            <a:endParaRPr lang="en-US" sz="1800" dirty="0">
              <a:solidFill>
                <a:schemeClr val="bg2">
                  <a:lumMod val="50000"/>
                </a:schemeClr>
              </a:solidFill>
              <a:latin typeface="Calibri" pitchFamily="34" charset="0"/>
              <a:cs typeface="Arial" charset="0"/>
            </a:endParaRPr>
          </a:p>
        </p:txBody>
      </p:sp>
      <p:sp>
        <p:nvSpPr>
          <p:cNvPr id="8" name="Rounded Rectangle 7"/>
          <p:cNvSpPr/>
          <p:nvPr/>
        </p:nvSpPr>
        <p:spPr bwMode="auto">
          <a:xfrm>
            <a:off x="142875" y="2289175"/>
            <a:ext cx="8601075" cy="1455738"/>
          </a:xfrm>
          <a:prstGeom prst="roundRect">
            <a:avLst/>
          </a:prstGeom>
          <a:solidFill>
            <a:srgbClr val="E2F2F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343" name="TextBox 7"/>
          <p:cNvSpPr txBox="1">
            <a:spLocks noChangeArrowheads="1"/>
          </p:cNvSpPr>
          <p:nvPr/>
        </p:nvSpPr>
        <p:spPr bwMode="auto">
          <a:xfrm>
            <a:off x="582613" y="2600980"/>
            <a:ext cx="3665537" cy="523220"/>
          </a:xfrm>
          <a:prstGeom prst="rect">
            <a:avLst/>
          </a:prstGeom>
          <a:noFill/>
          <a:ln w="9525">
            <a:noFill/>
            <a:miter lim="800000"/>
            <a:headEnd/>
            <a:tailEnd/>
          </a:ln>
        </p:spPr>
        <p:txBody>
          <a:bodyPr>
            <a:spAutoFit/>
          </a:bodyPr>
          <a:lstStyle/>
          <a:p>
            <a:pPr algn="just"/>
            <a:r>
              <a:rPr lang="en-US" sz="1400" b="1" dirty="0">
                <a:solidFill>
                  <a:schemeClr val="bg2">
                    <a:lumMod val="50000"/>
                  </a:schemeClr>
                </a:solidFill>
                <a:latin typeface="Arial" charset="0"/>
                <a:cs typeface="Arial" charset="0"/>
              </a:rPr>
              <a:t>Service </a:t>
            </a:r>
            <a:r>
              <a:rPr lang="en-US" sz="1400" b="1" dirty="0" smtClean="0">
                <a:solidFill>
                  <a:schemeClr val="bg2">
                    <a:lumMod val="50000"/>
                  </a:schemeClr>
                </a:solidFill>
                <a:latin typeface="Arial" charset="0"/>
                <a:cs typeface="Arial" charset="0"/>
              </a:rPr>
              <a:t>Layer – Information is available at the applications , databases etc level  </a:t>
            </a:r>
            <a:endParaRPr lang="en-US" sz="1400" b="1" dirty="0">
              <a:solidFill>
                <a:schemeClr val="bg2">
                  <a:lumMod val="50000"/>
                </a:schemeClr>
              </a:solidFill>
              <a:latin typeface="Arial" charset="0"/>
              <a:cs typeface="Arial" charset="0"/>
            </a:endParaRPr>
          </a:p>
        </p:txBody>
      </p:sp>
      <p:sp>
        <p:nvSpPr>
          <p:cNvPr id="10" name="Rounded Rectangle 9"/>
          <p:cNvSpPr/>
          <p:nvPr/>
        </p:nvSpPr>
        <p:spPr bwMode="auto">
          <a:xfrm>
            <a:off x="131763" y="3819525"/>
            <a:ext cx="8688387" cy="2514600"/>
          </a:xfrm>
          <a:prstGeom prst="roundRect">
            <a:avLst/>
          </a:prstGeom>
          <a:solidFill>
            <a:srgbClr val="C6E6E8"/>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345" name="TextBox 10"/>
          <p:cNvSpPr txBox="1">
            <a:spLocks noChangeArrowheads="1"/>
          </p:cNvSpPr>
          <p:nvPr/>
        </p:nvSpPr>
        <p:spPr bwMode="auto">
          <a:xfrm>
            <a:off x="457200" y="4379893"/>
            <a:ext cx="3614737" cy="1600438"/>
          </a:xfrm>
          <a:prstGeom prst="rect">
            <a:avLst/>
          </a:prstGeom>
          <a:noFill/>
          <a:ln w="9525">
            <a:noFill/>
            <a:miter lim="800000"/>
            <a:headEnd/>
            <a:tailEnd/>
          </a:ln>
        </p:spPr>
        <p:txBody>
          <a:bodyPr>
            <a:spAutoFit/>
          </a:bodyPr>
          <a:lstStyle/>
          <a:p>
            <a:pPr algn="just"/>
            <a:r>
              <a:rPr lang="en-US" sz="1400" b="1" dirty="0" smtClean="0">
                <a:solidFill>
                  <a:schemeClr val="bg2">
                    <a:lumMod val="50000"/>
                  </a:schemeClr>
                </a:solidFill>
                <a:latin typeface="Arial" charset="0"/>
                <a:cs typeface="Arial" charset="0"/>
              </a:rPr>
              <a:t>Network Layer – Information resides at the network level which encompasses the entire business functions of the Governments. </a:t>
            </a:r>
          </a:p>
          <a:p>
            <a:pPr algn="just"/>
            <a:endParaRPr lang="en-US" sz="1400" b="1" dirty="0" smtClean="0">
              <a:solidFill>
                <a:schemeClr val="bg2">
                  <a:lumMod val="50000"/>
                </a:schemeClr>
              </a:solidFill>
              <a:latin typeface="Arial" charset="0"/>
              <a:cs typeface="Arial" charset="0"/>
            </a:endParaRPr>
          </a:p>
          <a:p>
            <a:pPr algn="just"/>
            <a:r>
              <a:rPr lang="en-US" sz="1400" b="1" dirty="0" smtClean="0">
                <a:solidFill>
                  <a:schemeClr val="bg2">
                    <a:lumMod val="50000"/>
                  </a:schemeClr>
                </a:solidFill>
                <a:latin typeface="Arial" charset="0"/>
                <a:cs typeface="Arial" charset="0"/>
              </a:rPr>
              <a:t>Service Delivery platforms have a huge asset in terms of government data </a:t>
            </a:r>
            <a:endParaRPr lang="en-US" sz="1400" b="1" dirty="0">
              <a:solidFill>
                <a:schemeClr val="bg2">
                  <a:lumMod val="50000"/>
                </a:schemeClr>
              </a:solidFill>
              <a:latin typeface="Arial" charset="0"/>
              <a:cs typeface="Arial" charset="0"/>
            </a:endParaRPr>
          </a:p>
        </p:txBody>
      </p:sp>
      <p:sp>
        <p:nvSpPr>
          <p:cNvPr id="12" name="Cloud 11"/>
          <p:cNvSpPr/>
          <p:nvPr/>
        </p:nvSpPr>
        <p:spPr bwMode="auto">
          <a:xfrm>
            <a:off x="5811838" y="1130300"/>
            <a:ext cx="1066800" cy="762000"/>
          </a:xfrm>
          <a:prstGeom prst="cloud">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347" name="TextBox 12"/>
          <p:cNvSpPr txBox="1">
            <a:spLocks noChangeArrowheads="1"/>
          </p:cNvSpPr>
          <p:nvPr/>
        </p:nvSpPr>
        <p:spPr bwMode="auto">
          <a:xfrm>
            <a:off x="6032500" y="1304925"/>
            <a:ext cx="838200" cy="277813"/>
          </a:xfrm>
          <a:prstGeom prst="rect">
            <a:avLst/>
          </a:prstGeom>
          <a:noFill/>
          <a:ln w="9525">
            <a:noFill/>
            <a:miter lim="800000"/>
            <a:headEnd/>
            <a:tailEnd/>
          </a:ln>
        </p:spPr>
        <p:txBody>
          <a:bodyPr>
            <a:spAutoFit/>
          </a:bodyPr>
          <a:lstStyle/>
          <a:p>
            <a:r>
              <a:rPr lang="en-US" sz="1200" dirty="0">
                <a:solidFill>
                  <a:schemeClr val="bg2">
                    <a:lumMod val="50000"/>
                  </a:schemeClr>
                </a:solidFill>
                <a:latin typeface="Arial" charset="0"/>
                <a:cs typeface="Arial" charset="0"/>
              </a:rPr>
              <a:t>Internet</a:t>
            </a:r>
          </a:p>
        </p:txBody>
      </p:sp>
      <p:sp>
        <p:nvSpPr>
          <p:cNvPr id="14" name="Cloud 13"/>
          <p:cNvSpPr/>
          <p:nvPr/>
        </p:nvSpPr>
        <p:spPr bwMode="auto">
          <a:xfrm>
            <a:off x="4491038" y="1296988"/>
            <a:ext cx="1066800" cy="762000"/>
          </a:xfrm>
          <a:prstGeom prst="cloud">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349" name="TextBox 14"/>
          <p:cNvSpPr txBox="1">
            <a:spLocks noChangeArrowheads="1"/>
          </p:cNvSpPr>
          <p:nvPr/>
        </p:nvSpPr>
        <p:spPr bwMode="auto">
          <a:xfrm>
            <a:off x="4576763" y="1365250"/>
            <a:ext cx="1066800" cy="461963"/>
          </a:xfrm>
          <a:prstGeom prst="rect">
            <a:avLst/>
          </a:prstGeom>
          <a:noFill/>
          <a:ln w="9525">
            <a:noFill/>
            <a:miter lim="800000"/>
            <a:headEnd/>
            <a:tailEnd/>
          </a:ln>
        </p:spPr>
        <p:txBody>
          <a:bodyPr>
            <a:spAutoFit/>
          </a:bodyPr>
          <a:lstStyle/>
          <a:p>
            <a:r>
              <a:rPr lang="en-US" sz="1200" dirty="0">
                <a:solidFill>
                  <a:schemeClr val="bg2">
                    <a:lumMod val="50000"/>
                  </a:schemeClr>
                </a:solidFill>
                <a:latin typeface="Arial" charset="0"/>
                <a:cs typeface="Arial" charset="0"/>
              </a:rPr>
              <a:t>Third-Party</a:t>
            </a:r>
          </a:p>
          <a:p>
            <a:r>
              <a:rPr lang="en-US" sz="1200" dirty="0">
                <a:solidFill>
                  <a:schemeClr val="bg2">
                    <a:lumMod val="50000"/>
                  </a:schemeClr>
                </a:solidFill>
                <a:latin typeface="Arial" charset="0"/>
                <a:cs typeface="Arial" charset="0"/>
              </a:rPr>
              <a:t>Application</a:t>
            </a:r>
          </a:p>
        </p:txBody>
      </p:sp>
      <p:sp>
        <p:nvSpPr>
          <p:cNvPr id="16" name="Rounded Rectangle 15"/>
          <p:cNvSpPr/>
          <p:nvPr/>
        </p:nvSpPr>
        <p:spPr bwMode="auto">
          <a:xfrm>
            <a:off x="6764338" y="874713"/>
            <a:ext cx="1066800" cy="381000"/>
          </a:xfrm>
          <a:prstGeom prst="roundRect">
            <a:avLst/>
          </a:prstGeom>
          <a:solidFill>
            <a:schemeClr val="accent1">
              <a:lumMod val="20000"/>
              <a:lumOff val="80000"/>
            </a:schemeClr>
          </a:solidFill>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err="1">
                <a:solidFill>
                  <a:schemeClr val="bg2">
                    <a:lumMod val="50000"/>
                  </a:schemeClr>
                </a:solidFill>
              </a:rPr>
              <a:t>Untrusted</a:t>
            </a:r>
            <a:endParaRPr lang="en-US" sz="1100" dirty="0">
              <a:solidFill>
                <a:schemeClr val="bg2">
                  <a:lumMod val="50000"/>
                </a:schemeClr>
              </a:solidFill>
            </a:endParaRPr>
          </a:p>
        </p:txBody>
      </p:sp>
      <p:sp>
        <p:nvSpPr>
          <p:cNvPr id="17" name="Rounded Rectangle 16"/>
          <p:cNvSpPr/>
          <p:nvPr/>
        </p:nvSpPr>
        <p:spPr bwMode="auto">
          <a:xfrm>
            <a:off x="5999163" y="2449513"/>
            <a:ext cx="914400" cy="381000"/>
          </a:xfrm>
          <a:prstGeom prst="roundRect">
            <a:avLst/>
          </a:prstGeom>
          <a:solidFill>
            <a:schemeClr val="bg1"/>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solidFill>
                  <a:schemeClr val="tx1"/>
                </a:solidFill>
              </a:rPr>
              <a:t>Web Tier</a:t>
            </a:r>
          </a:p>
        </p:txBody>
      </p:sp>
      <p:sp>
        <p:nvSpPr>
          <p:cNvPr id="18" name="Rounded Rectangle 17"/>
          <p:cNvSpPr/>
          <p:nvPr/>
        </p:nvSpPr>
        <p:spPr bwMode="auto">
          <a:xfrm>
            <a:off x="5754688" y="3135313"/>
            <a:ext cx="1524000" cy="512762"/>
          </a:xfrm>
          <a:prstGeom prst="roundRect">
            <a:avLst/>
          </a:prstGeom>
          <a:solidFill>
            <a:schemeClr val="bg1"/>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smtClean="0">
                <a:solidFill>
                  <a:schemeClr val="tx1"/>
                </a:solidFill>
              </a:rPr>
              <a:t>Application</a:t>
            </a:r>
            <a:endParaRPr lang="en-US" sz="1100" dirty="0">
              <a:solidFill>
                <a:schemeClr val="tx1"/>
              </a:solidFill>
            </a:endParaRPr>
          </a:p>
        </p:txBody>
      </p:sp>
      <p:sp>
        <p:nvSpPr>
          <p:cNvPr id="19" name="Rounded Rectangle 18"/>
          <p:cNvSpPr/>
          <p:nvPr/>
        </p:nvSpPr>
        <p:spPr bwMode="auto">
          <a:xfrm>
            <a:off x="5524500" y="3927475"/>
            <a:ext cx="2209800" cy="1143000"/>
          </a:xfrm>
          <a:prstGeom prst="roundRect">
            <a:avLst/>
          </a:prstGeom>
          <a:solidFill>
            <a:schemeClr val="bg1"/>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100" dirty="0">
              <a:solidFill>
                <a:schemeClr val="tx1"/>
              </a:solidFill>
            </a:endParaRPr>
          </a:p>
        </p:txBody>
      </p:sp>
      <p:sp>
        <p:nvSpPr>
          <p:cNvPr id="21" name="Cloud 20"/>
          <p:cNvSpPr/>
          <p:nvPr/>
        </p:nvSpPr>
        <p:spPr bwMode="auto">
          <a:xfrm>
            <a:off x="5527675" y="5191125"/>
            <a:ext cx="2209800" cy="1108075"/>
          </a:xfrm>
          <a:prstGeom prst="cloud">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cxnSp>
        <p:nvCxnSpPr>
          <p:cNvPr id="22" name="Straight Arrow Connector 21"/>
          <p:cNvCxnSpPr/>
          <p:nvPr/>
        </p:nvCxnSpPr>
        <p:spPr bwMode="auto">
          <a:xfrm rot="5400000">
            <a:off x="6116637" y="2179638"/>
            <a:ext cx="531813" cy="1588"/>
          </a:xfrm>
          <a:prstGeom prst="straightConnector1">
            <a:avLst/>
          </a:prstGeom>
          <a:ln w="19050">
            <a:solidFill>
              <a:srgbClr val="AC0039"/>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bwMode="auto">
          <a:xfrm rot="16200000" flipH="1">
            <a:off x="6244431" y="2967832"/>
            <a:ext cx="295275" cy="17462"/>
          </a:xfrm>
          <a:prstGeom prst="straightConnector1">
            <a:avLst/>
          </a:prstGeom>
          <a:ln w="19050">
            <a:solidFill>
              <a:srgbClr val="AC0039"/>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bwMode="auto">
          <a:xfrm rot="5400000">
            <a:off x="6257132" y="3791744"/>
            <a:ext cx="304800" cy="1587"/>
          </a:xfrm>
          <a:prstGeom prst="straightConnector1">
            <a:avLst/>
          </a:prstGeom>
          <a:ln w="19050">
            <a:solidFill>
              <a:srgbClr val="AC0039"/>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bwMode="auto">
          <a:xfrm rot="5400000">
            <a:off x="6305550" y="5191125"/>
            <a:ext cx="306388" cy="1588"/>
          </a:xfrm>
          <a:prstGeom prst="straightConnector1">
            <a:avLst/>
          </a:prstGeom>
          <a:ln w="19050">
            <a:solidFill>
              <a:srgbClr val="AC0039"/>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bwMode="auto">
          <a:xfrm>
            <a:off x="5584825" y="4130675"/>
            <a:ext cx="2106613" cy="831850"/>
          </a:xfrm>
          <a:prstGeom prst="roundRect">
            <a:avLst/>
          </a:prstGeom>
          <a:solidFill>
            <a:schemeClr val="accent1">
              <a:lumMod val="20000"/>
              <a:lumOff val="8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100" dirty="0">
              <a:solidFill>
                <a:schemeClr val="tx1"/>
              </a:solidFill>
            </a:endParaRPr>
          </a:p>
        </p:txBody>
      </p:sp>
      <p:sp>
        <p:nvSpPr>
          <p:cNvPr id="14362" name="TextBox 76"/>
          <p:cNvSpPr txBox="1">
            <a:spLocks noChangeArrowheads="1"/>
          </p:cNvSpPr>
          <p:nvPr/>
        </p:nvSpPr>
        <p:spPr bwMode="auto">
          <a:xfrm>
            <a:off x="5749925" y="3932238"/>
            <a:ext cx="1905000" cy="230187"/>
          </a:xfrm>
          <a:prstGeom prst="rect">
            <a:avLst/>
          </a:prstGeom>
          <a:noFill/>
          <a:ln w="9525">
            <a:noFill/>
            <a:miter lim="800000"/>
            <a:headEnd/>
            <a:tailEnd/>
          </a:ln>
        </p:spPr>
        <p:txBody>
          <a:bodyPr>
            <a:spAutoFit/>
          </a:bodyPr>
          <a:lstStyle/>
          <a:p>
            <a:r>
              <a:rPr lang="en-US" sz="900" dirty="0">
                <a:latin typeface="Arial" charset="0"/>
                <a:cs typeface="Arial" charset="0"/>
              </a:rPr>
              <a:t>Service Delivery Platform </a:t>
            </a:r>
          </a:p>
        </p:txBody>
      </p:sp>
      <p:sp>
        <p:nvSpPr>
          <p:cNvPr id="14363" name="TextBox 77"/>
          <p:cNvSpPr txBox="1">
            <a:spLocks noChangeArrowheads="1"/>
          </p:cNvSpPr>
          <p:nvPr/>
        </p:nvSpPr>
        <p:spPr bwMode="auto">
          <a:xfrm>
            <a:off x="5694363" y="4665663"/>
            <a:ext cx="1903412" cy="230187"/>
          </a:xfrm>
          <a:prstGeom prst="rect">
            <a:avLst/>
          </a:prstGeom>
          <a:noFill/>
          <a:ln w="9525">
            <a:noFill/>
            <a:miter lim="800000"/>
            <a:headEnd/>
            <a:tailEnd/>
          </a:ln>
        </p:spPr>
        <p:txBody>
          <a:bodyPr>
            <a:spAutoFit/>
          </a:bodyPr>
          <a:lstStyle/>
          <a:p>
            <a:pPr algn="ctr"/>
            <a:r>
              <a:rPr lang="en-US" sz="900" dirty="0">
                <a:solidFill>
                  <a:schemeClr val="bg2">
                    <a:lumMod val="50000"/>
                  </a:schemeClr>
                </a:solidFill>
                <a:latin typeface="Arial" charset="0"/>
                <a:cs typeface="Arial" charset="0"/>
              </a:rPr>
              <a:t>Common Framework</a:t>
            </a:r>
          </a:p>
        </p:txBody>
      </p:sp>
      <p:sp>
        <p:nvSpPr>
          <p:cNvPr id="14364" name="TextBox 82"/>
          <p:cNvSpPr txBox="1">
            <a:spLocks noChangeArrowheads="1"/>
          </p:cNvSpPr>
          <p:nvPr/>
        </p:nvSpPr>
        <p:spPr bwMode="auto">
          <a:xfrm>
            <a:off x="6076950" y="5572125"/>
            <a:ext cx="1212850" cy="231775"/>
          </a:xfrm>
          <a:prstGeom prst="rect">
            <a:avLst/>
          </a:prstGeom>
          <a:noFill/>
          <a:ln w="9525">
            <a:noFill/>
            <a:miter lim="800000"/>
            <a:headEnd/>
            <a:tailEnd/>
          </a:ln>
        </p:spPr>
        <p:txBody>
          <a:bodyPr>
            <a:spAutoFit/>
          </a:bodyPr>
          <a:lstStyle/>
          <a:p>
            <a:r>
              <a:rPr lang="en-US" sz="900" dirty="0">
                <a:latin typeface="Arial" charset="0"/>
                <a:cs typeface="Arial" charset="0"/>
              </a:rPr>
              <a:t>Backbone Network</a:t>
            </a:r>
          </a:p>
        </p:txBody>
      </p:sp>
      <p:sp>
        <p:nvSpPr>
          <p:cNvPr id="35" name="Rounded Rectangle 34"/>
          <p:cNvSpPr/>
          <p:nvPr/>
        </p:nvSpPr>
        <p:spPr bwMode="auto">
          <a:xfrm>
            <a:off x="5253038" y="820738"/>
            <a:ext cx="762000" cy="457200"/>
          </a:xfrm>
          <a:prstGeom prst="roundRect">
            <a:avLst/>
          </a:prstGeom>
          <a:solidFill>
            <a:srgbClr val="F1F9F9"/>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a:solidFill>
                  <a:schemeClr val="bg2">
                    <a:lumMod val="50000"/>
                  </a:schemeClr>
                </a:solidFill>
              </a:rPr>
              <a:t>Partly Trusted</a:t>
            </a:r>
          </a:p>
        </p:txBody>
      </p:sp>
      <p:pic>
        <p:nvPicPr>
          <p:cNvPr id="14366" name="Picture 3"/>
          <p:cNvPicPr>
            <a:picLocks noChangeAspect="1" noChangeArrowheads="1"/>
          </p:cNvPicPr>
          <p:nvPr/>
        </p:nvPicPr>
        <p:blipFill>
          <a:blip r:embed="rId3"/>
          <a:srcRect/>
          <a:stretch>
            <a:fillRect/>
          </a:stretch>
        </p:blipFill>
        <p:spPr bwMode="auto">
          <a:xfrm>
            <a:off x="5700713" y="4206875"/>
            <a:ext cx="266700" cy="209550"/>
          </a:xfrm>
          <a:prstGeom prst="rect">
            <a:avLst/>
          </a:prstGeom>
          <a:noFill/>
          <a:ln w="9525">
            <a:noFill/>
            <a:miter lim="800000"/>
            <a:headEnd/>
            <a:tailEnd/>
          </a:ln>
        </p:spPr>
      </p:pic>
      <p:pic>
        <p:nvPicPr>
          <p:cNvPr id="14367" name="Picture 3"/>
          <p:cNvPicPr>
            <a:picLocks noChangeAspect="1" noChangeArrowheads="1"/>
          </p:cNvPicPr>
          <p:nvPr/>
        </p:nvPicPr>
        <p:blipFill>
          <a:blip r:embed="rId3"/>
          <a:srcRect/>
          <a:stretch>
            <a:fillRect/>
          </a:stretch>
        </p:blipFill>
        <p:spPr bwMode="auto">
          <a:xfrm>
            <a:off x="5988050" y="4206875"/>
            <a:ext cx="266700" cy="209550"/>
          </a:xfrm>
          <a:prstGeom prst="rect">
            <a:avLst/>
          </a:prstGeom>
          <a:noFill/>
          <a:ln w="9525">
            <a:noFill/>
            <a:miter lim="800000"/>
            <a:headEnd/>
            <a:tailEnd/>
          </a:ln>
        </p:spPr>
      </p:pic>
      <p:pic>
        <p:nvPicPr>
          <p:cNvPr id="14368" name="Picture 3"/>
          <p:cNvPicPr>
            <a:picLocks noChangeAspect="1" noChangeArrowheads="1"/>
          </p:cNvPicPr>
          <p:nvPr/>
        </p:nvPicPr>
        <p:blipFill>
          <a:blip r:embed="rId3"/>
          <a:srcRect/>
          <a:stretch>
            <a:fillRect/>
          </a:stretch>
        </p:blipFill>
        <p:spPr bwMode="auto">
          <a:xfrm>
            <a:off x="7392988" y="4221163"/>
            <a:ext cx="266700" cy="209550"/>
          </a:xfrm>
          <a:prstGeom prst="rect">
            <a:avLst/>
          </a:prstGeom>
          <a:noFill/>
          <a:ln w="9525">
            <a:noFill/>
            <a:miter lim="800000"/>
            <a:headEnd/>
            <a:tailEnd/>
          </a:ln>
        </p:spPr>
      </p:pic>
      <p:pic>
        <p:nvPicPr>
          <p:cNvPr id="14369" name="Picture 3"/>
          <p:cNvPicPr>
            <a:picLocks noChangeAspect="1" noChangeArrowheads="1"/>
          </p:cNvPicPr>
          <p:nvPr/>
        </p:nvPicPr>
        <p:blipFill>
          <a:blip r:embed="rId3"/>
          <a:srcRect/>
          <a:stretch>
            <a:fillRect/>
          </a:stretch>
        </p:blipFill>
        <p:spPr bwMode="auto">
          <a:xfrm>
            <a:off x="7105650" y="4213225"/>
            <a:ext cx="266700" cy="209550"/>
          </a:xfrm>
          <a:prstGeom prst="rect">
            <a:avLst/>
          </a:prstGeom>
          <a:noFill/>
          <a:ln w="9525">
            <a:noFill/>
            <a:miter lim="800000"/>
            <a:headEnd/>
            <a:tailEnd/>
          </a:ln>
        </p:spPr>
      </p:pic>
      <p:sp>
        <p:nvSpPr>
          <p:cNvPr id="34" name="Rounded Rectangle 33"/>
          <p:cNvSpPr/>
          <p:nvPr/>
        </p:nvSpPr>
        <p:spPr bwMode="auto">
          <a:xfrm>
            <a:off x="7391400" y="2687638"/>
            <a:ext cx="1219200" cy="436562"/>
          </a:xfrm>
          <a:prstGeom prst="roundRect">
            <a:avLst/>
          </a:prstGeom>
          <a:solidFill>
            <a:schemeClr val="bg1"/>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dirty="0" smtClean="0">
                <a:solidFill>
                  <a:schemeClr val="tx1"/>
                </a:solidFill>
              </a:rPr>
              <a:t>Databases</a:t>
            </a:r>
            <a:endParaRPr lang="en-US" sz="1100" dirty="0">
              <a:solidFill>
                <a:schemeClr val="tx1"/>
              </a:solidFill>
            </a:endParaRPr>
          </a:p>
        </p:txBody>
      </p:sp>
      <p:cxnSp>
        <p:nvCxnSpPr>
          <p:cNvPr id="36" name="Straight Arrow Connector 35"/>
          <p:cNvCxnSpPr>
            <a:stCxn id="34" idx="2"/>
            <a:endCxn id="18" idx="3"/>
          </p:cNvCxnSpPr>
          <p:nvPr/>
        </p:nvCxnSpPr>
        <p:spPr bwMode="auto">
          <a:xfrm rot="5400000">
            <a:off x="7506097" y="2896791"/>
            <a:ext cx="267494" cy="722312"/>
          </a:xfrm>
          <a:prstGeom prst="straightConnector1">
            <a:avLst/>
          </a:prstGeom>
          <a:ln w="19050">
            <a:solidFill>
              <a:srgbClr val="AC0039"/>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Securing the information assets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eaLnBrk="1" hangingPunct="1">
              <a:lnSpc>
                <a:spcPct val="120000"/>
              </a:lnSpc>
              <a:buFont typeface="Arial" pitchFamily="34" charset="0"/>
              <a:buChar char="•"/>
            </a:pPr>
            <a:r>
              <a:rPr lang="en-US" sz="1800" dirty="0" smtClean="0"/>
              <a:t>Security of information &amp; information assets is becoming a major area of concern</a:t>
            </a:r>
          </a:p>
          <a:p>
            <a:pPr marL="457200" indent="-457200" eaLnBrk="1" hangingPunct="1">
              <a:lnSpc>
                <a:spcPct val="120000"/>
              </a:lnSpc>
              <a:buFont typeface="Arial" pitchFamily="34" charset="0"/>
              <a:buChar char="•"/>
            </a:pPr>
            <a:endParaRPr lang="en-US" sz="1800" dirty="0" smtClean="0"/>
          </a:p>
          <a:p>
            <a:pPr marL="457200" indent="-457200" eaLnBrk="1" hangingPunct="1">
              <a:lnSpc>
                <a:spcPct val="120000"/>
              </a:lnSpc>
              <a:buFont typeface="Arial" pitchFamily="34" charset="0"/>
              <a:buChar char="•"/>
            </a:pPr>
            <a:r>
              <a:rPr lang="en-US" sz="1800" dirty="0" smtClean="0"/>
              <a:t>With every new application, newer vulnerabilities crop up, posing immense challenges to those who are mandated to protect the IT assets</a:t>
            </a:r>
          </a:p>
          <a:p>
            <a:pPr marL="457200" indent="-457200" eaLnBrk="1" hangingPunct="1">
              <a:lnSpc>
                <a:spcPct val="120000"/>
              </a:lnSpc>
              <a:buFont typeface="Arial" pitchFamily="34" charset="0"/>
              <a:buChar char="•"/>
            </a:pPr>
            <a:endParaRPr lang="en-US" sz="1800" dirty="0" smtClean="0"/>
          </a:p>
          <a:p>
            <a:pPr marL="457200" indent="-457200">
              <a:buFont typeface="Arial" pitchFamily="34" charset="0"/>
              <a:buChar char="•"/>
            </a:pPr>
            <a:r>
              <a:rPr lang="en-US" sz="1800" dirty="0" smtClean="0"/>
              <a:t>e-Government security requirements can be studied by examining the overall process, beginning with the citizens end and ending with the e-Gov server</a:t>
            </a:r>
          </a:p>
          <a:p>
            <a:pPr marL="457200" indent="-457200">
              <a:buFont typeface="Arial" pitchFamily="34" charset="0"/>
              <a:buChar char="•"/>
            </a:pPr>
            <a:endParaRPr lang="en-US" sz="1800" dirty="0" smtClean="0"/>
          </a:p>
          <a:p>
            <a:pPr marL="457200" indent="-457200">
              <a:buFont typeface="Arial" pitchFamily="34" charset="0"/>
              <a:buChar char="•"/>
            </a:pPr>
            <a:r>
              <a:rPr lang="en-US" sz="1800" dirty="0" smtClean="0"/>
              <a:t>The assets that must be protected to ensure secure e-Gov include client computers, the messages traveling on the communication channel, and the Web and e-</a:t>
            </a:r>
            <a:r>
              <a:rPr lang="en-US" sz="1800" dirty="0" err="1" smtClean="0"/>
              <a:t>gov</a:t>
            </a:r>
            <a:r>
              <a:rPr lang="en-US" sz="1800" dirty="0" smtClean="0"/>
              <a:t> servers – including any hardware attached to the servers</a:t>
            </a:r>
          </a:p>
          <a:p>
            <a:pPr marL="457200" indent="-457200" eaLnBrk="1" hangingPunct="1">
              <a:lnSpc>
                <a:spcPct val="120000"/>
              </a:lnSpc>
              <a:buFont typeface="Arial" pitchFamily="34" charset="0"/>
              <a:buChar char="•"/>
            </a:pPr>
            <a:endParaRPr lang="en-US" sz="1800" dirty="0" smtClean="0"/>
          </a:p>
          <a:p>
            <a:pPr marL="457200" indent="-457200">
              <a:buFont typeface="Arial" pitchFamily="34" charset="0"/>
              <a:buChar char="•"/>
            </a:pPr>
            <a:endParaRPr lang="en-US" sz="18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Need for Information security  in Governments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342900" indent="-342900">
              <a:buFont typeface="Arial" pitchFamily="34" charset="0"/>
              <a:buChar char="•"/>
            </a:pPr>
            <a:r>
              <a:rPr lang="en-US" sz="1800" dirty="0" smtClean="0"/>
              <a:t>In the current climate of elevated risk created by the vulnerabilities of and threats to the Nations IT infrastructure, cyber security is not just a paperwork drill. </a:t>
            </a:r>
          </a:p>
          <a:p>
            <a:pPr marL="342900" indent="-342900">
              <a:buFont typeface="Arial" pitchFamily="34" charset="0"/>
              <a:buChar char="•"/>
            </a:pPr>
            <a:endParaRPr lang="en-US" sz="1800" dirty="0" smtClean="0"/>
          </a:p>
          <a:p>
            <a:pPr marL="342900" indent="-342900">
              <a:buFont typeface="Arial" pitchFamily="34" charset="0"/>
              <a:buChar char="•"/>
            </a:pPr>
            <a:r>
              <a:rPr lang="en-US" sz="1800" dirty="0" smtClean="0"/>
              <a:t>Adversaries are capable of launching harmful attacks on IT systems, networks, and information assets. </a:t>
            </a:r>
          </a:p>
          <a:p>
            <a:pPr marL="342900" indent="-342900">
              <a:buFont typeface="Arial" pitchFamily="34" charset="0"/>
              <a:buChar char="•"/>
            </a:pPr>
            <a:endParaRPr lang="en-US" sz="1800" dirty="0" smtClean="0"/>
          </a:p>
          <a:p>
            <a:pPr marL="342900" indent="-342900">
              <a:buFont typeface="Arial" pitchFamily="34" charset="0"/>
              <a:buChar char="•"/>
            </a:pPr>
            <a:r>
              <a:rPr lang="en-US" sz="1800" dirty="0" smtClean="0"/>
              <a:t>Enterprise concerns have been heightened by increasingly sophisticated hacker attacks and identity thefts, warnings of cyber terrorism, and the pervasiveness of IT uses. </a:t>
            </a:r>
          </a:p>
          <a:p>
            <a:pPr marL="342900" indent="-342900">
              <a:buFont typeface="Arial" pitchFamily="34" charset="0"/>
              <a:buChar char="•"/>
            </a:pPr>
            <a:endParaRPr lang="en-US" sz="1800" dirty="0" smtClean="0"/>
          </a:p>
          <a:p>
            <a:pPr marL="342900" indent="-342900">
              <a:buFont typeface="Arial" pitchFamily="34" charset="0"/>
              <a:buChar char="•"/>
            </a:pPr>
            <a:r>
              <a:rPr lang="en-US" sz="1800" dirty="0" smtClean="0"/>
              <a:t>Gain citizens confidence will depend on improved software development, systems engineering practices and the adoption of strengthened security models and best practices.</a:t>
            </a:r>
            <a:endParaRPr lang="en-US" sz="1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Need for Information security  in Governments  (contd..)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a:xfrm>
            <a:off x="457200" y="1600201"/>
            <a:ext cx="8229600" cy="3757626"/>
          </a:xfrm>
        </p:spPr>
        <p:txBody>
          <a:bodyPr/>
          <a:lstStyle/>
          <a:p>
            <a:pPr marL="457200" indent="-457200">
              <a:buFont typeface="Arial" pitchFamily="34" charset="0"/>
              <a:buChar char="•"/>
            </a:pPr>
            <a:r>
              <a:rPr lang="en-US" sz="2000" dirty="0" smtClean="0"/>
              <a:t>Governments amass a great deal of confidential information about their employees, customers, products, research, and financial status. </a:t>
            </a:r>
          </a:p>
          <a:p>
            <a:pPr marL="457200" indent="-457200">
              <a:buFont typeface="Arial" pitchFamily="34" charset="0"/>
              <a:buChar char="•"/>
            </a:pPr>
            <a:endParaRPr lang="en-US" sz="2000" dirty="0" smtClean="0"/>
          </a:p>
          <a:p>
            <a:pPr marL="457200" indent="-457200">
              <a:buFont typeface="Arial" pitchFamily="34" charset="0"/>
              <a:buChar char="•"/>
            </a:pPr>
            <a:r>
              <a:rPr lang="en-US" sz="2000" dirty="0" smtClean="0"/>
              <a:t>Most of this information is now collected, processed and stored on electronic computers and transmitted across networks to other computers.</a:t>
            </a:r>
          </a:p>
          <a:p>
            <a:pPr marL="457200" indent="-457200">
              <a:buFont typeface="Arial" pitchFamily="34" charset="0"/>
              <a:buChar char="•"/>
            </a:pPr>
            <a:endParaRPr lang="en-US" sz="2000" dirty="0" smtClean="0"/>
          </a:p>
          <a:p>
            <a:pPr marL="457200" indent="-457200">
              <a:buFont typeface="Arial" pitchFamily="34" charset="0"/>
              <a:buChar char="•"/>
            </a:pPr>
            <a:r>
              <a:rPr lang="en-US" sz="2000" dirty="0" smtClean="0"/>
              <a:t>A breach of security could lead to lost opportunities, defamation, loss of goodwill, repudiation loss, financial loss , transactional loss, loss of citizens confidence and many others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Need for Information security  in Governments  (contd..)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sz="2000" dirty="0" smtClean="0"/>
              <a:t>Example include many such as </a:t>
            </a:r>
          </a:p>
          <a:p>
            <a:pPr marL="815975" lvl="1" indent="-457200">
              <a:buFont typeface="Arial" pitchFamily="34" charset="0"/>
              <a:buChar char="•"/>
            </a:pPr>
            <a:r>
              <a:rPr lang="en-US" sz="2000" dirty="0" smtClean="0"/>
              <a:t>A defacement / hacking of a public website can cause loss of repudiation </a:t>
            </a:r>
          </a:p>
          <a:p>
            <a:pPr marL="815975" lvl="1" indent="-457200">
              <a:buFont typeface="Arial" pitchFamily="34" charset="0"/>
              <a:buChar char="•"/>
            </a:pPr>
            <a:r>
              <a:rPr lang="en-US" sz="2000" dirty="0" smtClean="0"/>
              <a:t>Vital data i.e. databases can be lost if unauthorized entry is not checked properly </a:t>
            </a:r>
          </a:p>
          <a:p>
            <a:pPr marL="815975" lvl="1" indent="-457200">
              <a:buFont typeface="Arial" pitchFamily="34" charset="0"/>
              <a:buChar char="•"/>
            </a:pPr>
            <a:r>
              <a:rPr lang="en-US" sz="2000" dirty="0" smtClean="0"/>
              <a:t>A e-procurement website stops functioning all of a sudden</a:t>
            </a:r>
          </a:p>
          <a:p>
            <a:pPr marL="815975" lvl="1" indent="-457200">
              <a:buFont typeface="Arial" pitchFamily="34" charset="0"/>
              <a:buChar char="•"/>
            </a:pPr>
            <a:r>
              <a:rPr lang="en-US" sz="2000" dirty="0" smtClean="0"/>
              <a:t>A disaster strikes and the processes gets standstill </a:t>
            </a:r>
          </a:p>
          <a:p>
            <a:pPr marL="815975" lvl="1" indent="-457200">
              <a:buFont typeface="Arial" pitchFamily="34" charset="0"/>
              <a:buChar char="•"/>
            </a:pPr>
            <a:r>
              <a:rPr lang="en-US" sz="2000" dirty="0" smtClean="0"/>
              <a:t>Repudiation loss: One party of a transaction denies having received a transaction nor can the other party deny having sent a transaction ??</a:t>
            </a:r>
          </a:p>
          <a:p>
            <a:pPr marL="457200" indent="-457200">
              <a:buFont typeface="Arial" pitchFamily="34" charset="0"/>
              <a:buChar char="•"/>
            </a:pPr>
            <a:r>
              <a:rPr lang="en-US" sz="2000" dirty="0" smtClean="0"/>
              <a:t>Protecting confidential information is a business requirement, and in many cases also an ethical and legal requirement!!</a:t>
            </a:r>
          </a:p>
          <a:p>
            <a:endParaRPr 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179388" y="608013"/>
            <a:ext cx="8786812" cy="820737"/>
          </a:xfrm>
        </p:spPr>
        <p:txBody>
          <a:bodyPr>
            <a:normAutofit/>
          </a:bodyPr>
          <a:lstStyle/>
          <a:p>
            <a:pPr algn="l" eaLnBrk="1" hangingPunct="1"/>
            <a:r>
              <a:rPr lang="en-US" sz="2500" b="1" dirty="0" smtClean="0"/>
              <a:t>Agenda</a:t>
            </a:r>
          </a:p>
        </p:txBody>
      </p:sp>
      <p:sp>
        <p:nvSpPr>
          <p:cNvPr id="10243" name="Rectangle 3"/>
          <p:cNvSpPr>
            <a:spLocks noGrp="1" noChangeArrowheads="1"/>
          </p:cNvSpPr>
          <p:nvPr>
            <p:ph type="subTitle" idx="1"/>
          </p:nvPr>
        </p:nvSpPr>
        <p:spPr>
          <a:xfrm>
            <a:off x="161925" y="2133600"/>
            <a:ext cx="8804275" cy="2209800"/>
          </a:xfrm>
        </p:spPr>
        <p:txBody>
          <a:bodyPr>
            <a:noAutofit/>
          </a:bodyPr>
          <a:lstStyle/>
          <a:p>
            <a:pPr marL="463550" lvl="1" indent="-463550" algn="l">
              <a:spcBef>
                <a:spcPts val="1200"/>
              </a:spcBef>
              <a:spcAft>
                <a:spcPts val="1200"/>
              </a:spcAft>
              <a:buFont typeface="Wingdings" pitchFamily="2" charset="2"/>
              <a:buChar char="Ø"/>
            </a:pPr>
            <a:r>
              <a:rPr lang="en-US" sz="2000" dirty="0" smtClean="0">
                <a:solidFill>
                  <a:schemeClr val="tx1"/>
                </a:solidFill>
              </a:rPr>
              <a:t>Need for Information Systems Security Policy</a:t>
            </a:r>
          </a:p>
          <a:p>
            <a:pPr marL="463550" lvl="1" indent="-463550" algn="l">
              <a:spcBef>
                <a:spcPts val="1200"/>
              </a:spcBef>
              <a:spcAft>
                <a:spcPts val="1200"/>
              </a:spcAft>
              <a:buFont typeface="Wingdings" pitchFamily="2" charset="2"/>
              <a:buChar char="Ø"/>
            </a:pPr>
            <a:r>
              <a:rPr lang="en-US" sz="2000" dirty="0" smtClean="0">
                <a:solidFill>
                  <a:schemeClr val="tx1"/>
                </a:solidFill>
              </a:rPr>
              <a:t>Elements of Information Security Policy</a:t>
            </a:r>
          </a:p>
          <a:p>
            <a:pPr marL="463550" lvl="1" indent="-463550" algn="l">
              <a:spcBef>
                <a:spcPts val="1200"/>
              </a:spcBef>
              <a:spcAft>
                <a:spcPts val="1200"/>
              </a:spcAft>
              <a:buFont typeface="Wingdings" pitchFamily="2" charset="2"/>
              <a:buChar char="Ø"/>
            </a:pPr>
            <a:r>
              <a:rPr lang="en-US" sz="2000" dirty="0" smtClean="0">
                <a:solidFill>
                  <a:schemeClr val="tx1"/>
                </a:solidFill>
              </a:rPr>
              <a:t>Approach for development of Information Security Policy</a:t>
            </a:r>
          </a:p>
          <a:p>
            <a:pPr marL="463550" lvl="1" indent="-463550" algn="l">
              <a:spcBef>
                <a:spcPts val="1200"/>
              </a:spcBef>
              <a:spcAft>
                <a:spcPts val="1200"/>
              </a:spcAft>
              <a:buFont typeface="Wingdings" pitchFamily="2" charset="2"/>
              <a:buChar char="Ø"/>
            </a:pPr>
            <a:r>
              <a:rPr lang="en-US" sz="2000" dirty="0" smtClean="0">
                <a:solidFill>
                  <a:schemeClr val="tx1"/>
                </a:solidFill>
              </a:rPr>
              <a:t>Information Security Organization and roles, responsibilities</a:t>
            </a:r>
          </a:p>
        </p:txBody>
      </p:sp>
      <p:pic>
        <p:nvPicPr>
          <p:cNvPr id="4" name="Picture 2"/>
          <p:cNvPicPr>
            <a:picLocks noChangeAspect="1" noChangeArrowheads="1"/>
          </p:cNvPicPr>
          <p:nvPr/>
        </p:nvPicPr>
        <p:blipFill>
          <a:blip r:embed="rId3"/>
          <a:srcRect/>
          <a:stretch>
            <a:fillRect/>
          </a:stretch>
        </p:blipFill>
        <p:spPr bwMode="auto">
          <a:xfrm>
            <a:off x="6953250" y="228600"/>
            <a:ext cx="1733550" cy="1828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Understanding Security Measures</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a:xfrm>
            <a:off x="0" y="1285860"/>
            <a:ext cx="9144000" cy="5572140"/>
          </a:xfrm>
        </p:spPr>
        <p:txBody>
          <a:bodyPr>
            <a:noAutofit/>
          </a:bodyPr>
          <a:lstStyle/>
          <a:p>
            <a:pPr marL="857250" lvl="1" indent="-457200">
              <a:buNone/>
            </a:pPr>
            <a:r>
              <a:rPr lang="en-US" sz="2000" b="1" dirty="0" smtClean="0"/>
              <a:t>Data Center Security</a:t>
            </a:r>
          </a:p>
          <a:p>
            <a:pPr marL="1257300" lvl="2" indent="-457200">
              <a:buNone/>
            </a:pPr>
            <a:r>
              <a:rPr lang="en-US" sz="1800" dirty="0" smtClean="0"/>
              <a:t>Firewalls: Hardware/Software</a:t>
            </a:r>
          </a:p>
          <a:p>
            <a:pPr marL="1257300" lvl="2" indent="-457200">
              <a:buNone/>
            </a:pPr>
            <a:r>
              <a:rPr lang="en-IN" sz="1800" dirty="0" err="1" smtClean="0"/>
              <a:t>Eg</a:t>
            </a:r>
            <a:r>
              <a:rPr lang="en-IN" sz="1800" dirty="0" smtClean="0"/>
              <a:t>. HW firewalls: </a:t>
            </a:r>
            <a:r>
              <a:rPr lang="en-IN" sz="1800" dirty="0" err="1" smtClean="0"/>
              <a:t>CheckPoint</a:t>
            </a:r>
            <a:r>
              <a:rPr lang="en-IN" sz="1800" dirty="0" smtClean="0"/>
              <a:t>, Cisco PIX, </a:t>
            </a:r>
            <a:r>
              <a:rPr lang="en-IN" sz="1800" dirty="0" err="1" smtClean="0"/>
              <a:t>SonicWall</a:t>
            </a:r>
            <a:r>
              <a:rPr lang="en-IN" sz="1800" dirty="0" smtClean="0"/>
              <a:t>, </a:t>
            </a:r>
            <a:r>
              <a:rPr lang="en-IN" sz="1800" dirty="0" err="1" smtClean="0"/>
              <a:t>Contivity</a:t>
            </a:r>
            <a:r>
              <a:rPr lang="en-IN" sz="1800" dirty="0" smtClean="0"/>
              <a:t> from Nortel, and Linksys (for the home market).</a:t>
            </a:r>
          </a:p>
          <a:p>
            <a:pPr marL="1257300" lvl="2" indent="-457200">
              <a:buNone/>
            </a:pPr>
            <a:r>
              <a:rPr lang="en-US" sz="1800" dirty="0" err="1" smtClean="0"/>
              <a:t>Eg</a:t>
            </a:r>
            <a:r>
              <a:rPr lang="en-US" sz="1800" dirty="0" smtClean="0"/>
              <a:t>. SW firewalls: </a:t>
            </a:r>
            <a:r>
              <a:rPr lang="en-IN" sz="1800" dirty="0" err="1" smtClean="0"/>
              <a:t>ZoneAlarm</a:t>
            </a:r>
            <a:r>
              <a:rPr lang="en-IN" sz="1800" dirty="0" smtClean="0"/>
              <a:t>, </a:t>
            </a:r>
            <a:r>
              <a:rPr lang="en-IN" sz="1800" dirty="0" err="1" smtClean="0"/>
              <a:t>BlackICE</a:t>
            </a:r>
            <a:r>
              <a:rPr lang="en-IN" sz="1800" dirty="0" smtClean="0"/>
              <a:t>, and </a:t>
            </a:r>
            <a:r>
              <a:rPr lang="en-IN" sz="1800" dirty="0" err="1" smtClean="0"/>
              <a:t>Kerio</a:t>
            </a:r>
            <a:endParaRPr lang="en-US" sz="1800" dirty="0" smtClean="0"/>
          </a:p>
          <a:p>
            <a:pPr marL="857250" lvl="1" indent="-457200">
              <a:buNone/>
            </a:pPr>
            <a:r>
              <a:rPr lang="en-US" sz="2000" b="1" dirty="0" smtClean="0"/>
              <a:t>Web-site Security</a:t>
            </a:r>
          </a:p>
          <a:p>
            <a:pPr marL="1257300" lvl="2" indent="-457200">
              <a:buNone/>
            </a:pPr>
            <a:r>
              <a:rPr lang="en-US" sz="1800" dirty="0" smtClean="0"/>
              <a:t>Anti-virus tools: </a:t>
            </a:r>
            <a:r>
              <a:rPr lang="en-US" sz="1800" dirty="0" err="1" smtClean="0"/>
              <a:t>QuickHeal</a:t>
            </a:r>
            <a:r>
              <a:rPr lang="en-US" sz="1800" dirty="0" smtClean="0"/>
              <a:t>, </a:t>
            </a:r>
            <a:r>
              <a:rPr lang="en-US" sz="1800" dirty="0" err="1" smtClean="0"/>
              <a:t>Kaspersky</a:t>
            </a:r>
            <a:endParaRPr lang="en-US" sz="1800" dirty="0" smtClean="0"/>
          </a:p>
          <a:p>
            <a:pPr marL="1257300" lvl="2" indent="-457200">
              <a:buNone/>
            </a:pPr>
            <a:r>
              <a:rPr lang="en-US" sz="1800" dirty="0" smtClean="0"/>
              <a:t>Anti-phishing tools:  </a:t>
            </a:r>
            <a:r>
              <a:rPr lang="en-US" sz="1800" dirty="0" err="1" smtClean="0"/>
              <a:t>avast</a:t>
            </a:r>
            <a:r>
              <a:rPr lang="en-US" sz="1800" dirty="0" smtClean="0"/>
              <a:t>!, McAfee </a:t>
            </a:r>
            <a:r>
              <a:rPr lang="en-US" sz="1800" dirty="0" err="1" smtClean="0"/>
              <a:t>SiteAdvisor</a:t>
            </a:r>
            <a:r>
              <a:rPr lang="en-US" sz="1800" dirty="0" smtClean="0"/>
              <a:t>, IE8 </a:t>
            </a:r>
          </a:p>
          <a:p>
            <a:pPr marL="857250" lvl="1" indent="-457200">
              <a:buNone/>
            </a:pPr>
            <a:r>
              <a:rPr lang="en-US" sz="2000" b="1" dirty="0" smtClean="0"/>
              <a:t>Physical Office Security</a:t>
            </a:r>
          </a:p>
          <a:p>
            <a:pPr marL="1257300" lvl="2" indent="-457200">
              <a:buNone/>
            </a:pPr>
            <a:r>
              <a:rPr lang="en-US" sz="1800" dirty="0" smtClean="0"/>
              <a:t>Restricted Accessibility</a:t>
            </a:r>
          </a:p>
          <a:p>
            <a:pPr marL="1257300" lvl="2" indent="-457200">
              <a:buNone/>
            </a:pPr>
            <a:r>
              <a:rPr lang="en-US" sz="1800" dirty="0" smtClean="0"/>
              <a:t>Regular checks &amp; reviews</a:t>
            </a:r>
          </a:p>
          <a:p>
            <a:pPr marL="857250" lvl="1" indent="-457200">
              <a:buNone/>
            </a:pPr>
            <a:r>
              <a:rPr lang="en-US" sz="2000" b="1" dirty="0" smtClean="0"/>
              <a:t>Secured Working Processes</a:t>
            </a:r>
          </a:p>
          <a:p>
            <a:pPr marL="1257300" lvl="2" indent="-457200">
              <a:buNone/>
            </a:pPr>
            <a:r>
              <a:rPr lang="en-US" sz="1800" dirty="0" smtClean="0"/>
              <a:t>Planning long-term solutions</a:t>
            </a:r>
          </a:p>
          <a:p>
            <a:pPr marL="1257300" lvl="2" indent="-457200">
              <a:buNone/>
            </a:pPr>
            <a:r>
              <a:rPr lang="en-US" sz="1800" dirty="0" smtClean="0"/>
              <a:t>Process-Cycle to be followed (PDCA Cycle – Plan, Do, Check &amp; Assess Cycle)</a:t>
            </a:r>
          </a:p>
        </p:txBody>
      </p:sp>
    </p:spTree>
    <p:extLst>
      <p:ext uri="{BB962C8B-B14F-4D97-AF65-F5344CB8AC3E}">
        <p14:creationId xmlns="" xmlns:p14="http://schemas.microsoft.com/office/powerpoint/2010/main" val="3664988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l"/>
            <a:r>
              <a:rPr lang="en-US" sz="2500" b="1" dirty="0" smtClean="0">
                <a:solidFill>
                  <a:schemeClr val="tx2">
                    <a:lumMod val="75000"/>
                  </a:schemeClr>
                </a:solidFill>
                <a:latin typeface="Verdana" pitchFamily="34" charset="0"/>
              </a:rPr>
              <a:t>Categorization of Information Systems </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a:buNone/>
            </a:pPr>
            <a:r>
              <a:rPr lang="en-US" dirty="0" smtClean="0"/>
              <a:t>Categorize Information based on</a:t>
            </a:r>
          </a:p>
          <a:p>
            <a:pPr lvl="2">
              <a:buFont typeface="Arial" pitchFamily="34" charset="0"/>
              <a:buChar char="•"/>
            </a:pPr>
            <a:r>
              <a:rPr lang="en-US" dirty="0" smtClean="0"/>
              <a:t>Hardware </a:t>
            </a:r>
          </a:p>
          <a:p>
            <a:pPr lvl="2">
              <a:buFont typeface="Arial" pitchFamily="34" charset="0"/>
              <a:buChar char="•"/>
            </a:pPr>
            <a:r>
              <a:rPr lang="en-US" dirty="0" smtClean="0"/>
              <a:t>Software</a:t>
            </a:r>
          </a:p>
          <a:p>
            <a:pPr lvl="2">
              <a:buFont typeface="Arial" pitchFamily="34" charset="0"/>
              <a:buChar char="•"/>
            </a:pPr>
            <a:r>
              <a:rPr lang="en-US" dirty="0" smtClean="0"/>
              <a:t>Data </a:t>
            </a:r>
          </a:p>
          <a:p>
            <a:pPr lvl="2">
              <a:buFont typeface="Arial" pitchFamily="34" charset="0"/>
              <a:buChar char="•"/>
            </a:pPr>
            <a:r>
              <a:rPr lang="en-US" dirty="0" smtClean="0"/>
              <a:t>Documentation </a:t>
            </a:r>
          </a:p>
          <a:p>
            <a:pPr lvl="2">
              <a:buFont typeface="Arial" pitchFamily="34" charset="0"/>
              <a:buChar char="•"/>
            </a:pPr>
            <a:r>
              <a:rPr lang="en-US" dirty="0" smtClean="0"/>
              <a:t>Personnel </a:t>
            </a:r>
          </a:p>
          <a:p>
            <a:pPr lvl="2">
              <a:buFont typeface="Arial" pitchFamily="34" charset="0"/>
              <a:buChar char="•"/>
            </a:pPr>
            <a:r>
              <a:rPr lang="en-US" dirty="0" smtClean="0"/>
              <a:t>Procedures </a:t>
            </a:r>
          </a:p>
          <a:p>
            <a:pPr lvl="2">
              <a:buFont typeface="Arial" pitchFamily="34" charset="0"/>
              <a:buChar char="•"/>
            </a:pPr>
            <a:r>
              <a:rPr lang="en-US" dirty="0" smtClean="0"/>
              <a:t>Models etc.</a:t>
            </a:r>
          </a:p>
        </p:txBody>
      </p:sp>
    </p:spTree>
    <p:extLst>
      <p:ext uri="{BB962C8B-B14F-4D97-AF65-F5344CB8AC3E}">
        <p14:creationId xmlns="" xmlns:p14="http://schemas.microsoft.com/office/powerpoint/2010/main" val="14545437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Challenges &amp; Issues - Security</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a:xfrm>
            <a:off x="457200" y="1219200"/>
            <a:ext cx="8229600" cy="4800600"/>
          </a:xfrm>
        </p:spPr>
        <p:txBody>
          <a:bodyPr>
            <a:normAutofit/>
          </a:bodyPr>
          <a:lstStyle/>
          <a:p>
            <a:pPr>
              <a:buNone/>
            </a:pPr>
            <a:r>
              <a:rPr lang="en-US" sz="1800" dirty="0" smtClean="0"/>
              <a:t>• Data &amp; Application security</a:t>
            </a:r>
          </a:p>
          <a:p>
            <a:pPr lvl="2"/>
            <a:r>
              <a:rPr lang="en-US" sz="1800" dirty="0" smtClean="0"/>
              <a:t>PPP models (service delivery model)</a:t>
            </a:r>
          </a:p>
          <a:p>
            <a:pPr lvl="2"/>
            <a:r>
              <a:rPr lang="en-US" sz="1800" dirty="0" smtClean="0"/>
              <a:t>Lack of internal Technical capacities</a:t>
            </a:r>
          </a:p>
          <a:p>
            <a:pPr lvl="3">
              <a:buNone/>
            </a:pPr>
            <a:r>
              <a:rPr lang="en-US" sz="1800" dirty="0" smtClean="0"/>
              <a:t>Loopholes in the applications and databases</a:t>
            </a:r>
          </a:p>
          <a:p>
            <a:pPr lvl="3">
              <a:buNone/>
            </a:pPr>
            <a:r>
              <a:rPr lang="en-US" sz="1800" dirty="0" smtClean="0"/>
              <a:t>Knowledge transfer</a:t>
            </a:r>
          </a:p>
          <a:p>
            <a:pPr lvl="3">
              <a:buNone/>
            </a:pPr>
            <a:r>
              <a:rPr lang="en-US" sz="1800" dirty="0" smtClean="0"/>
              <a:t>Exit management</a:t>
            </a:r>
          </a:p>
          <a:p>
            <a:pPr>
              <a:buNone/>
            </a:pPr>
            <a:r>
              <a:rPr lang="en-US" sz="1800" dirty="0" smtClean="0"/>
              <a:t>• Complex e-Governance Projects</a:t>
            </a:r>
          </a:p>
          <a:p>
            <a:pPr lvl="3">
              <a:buNone/>
            </a:pPr>
            <a:r>
              <a:rPr lang="en-US" sz="1800" dirty="0" smtClean="0"/>
              <a:t>High performance &amp; response time</a:t>
            </a:r>
          </a:p>
          <a:p>
            <a:pPr lvl="3">
              <a:buNone/>
            </a:pPr>
            <a:r>
              <a:rPr lang="en-US" sz="1800" dirty="0" smtClean="0"/>
              <a:t>High Security desired on operations but not a top priority to start with</a:t>
            </a:r>
          </a:p>
          <a:p>
            <a:pPr>
              <a:buNone/>
            </a:pPr>
            <a:r>
              <a:rPr lang="en-US" sz="1800" dirty="0" smtClean="0"/>
              <a:t>• Multiple Legacy Environments</a:t>
            </a:r>
          </a:p>
          <a:p>
            <a:pPr lvl="3">
              <a:buNone/>
            </a:pPr>
            <a:r>
              <a:rPr lang="en-US" sz="1800" dirty="0" smtClean="0"/>
              <a:t>Security framework</a:t>
            </a:r>
          </a:p>
          <a:p>
            <a:pPr marL="342900" indent="-342900">
              <a:buNone/>
            </a:pPr>
            <a:r>
              <a:rPr lang="en-US" sz="1800" dirty="0" smtClean="0"/>
              <a:t>		         Implementation of Security Standards</a:t>
            </a:r>
          </a:p>
          <a:p>
            <a:pPr marL="342900" indent="-342900">
              <a:buNone/>
            </a:pPr>
            <a:r>
              <a:rPr lang="en-US" sz="1800" dirty="0" smtClean="0"/>
              <a:t>		         Implementation of suitable access controls and authorization</a:t>
            </a:r>
          </a:p>
          <a:p>
            <a:pPr marL="342900" indent="-342900">
              <a:buNone/>
            </a:pPr>
            <a:r>
              <a:rPr lang="en-US" sz="1800" dirty="0" smtClean="0"/>
              <a:t>                          Preparation of RFPs which captures all the security requirements</a:t>
            </a:r>
            <a:endParaRPr lang="en-US" sz="1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Points of concern in Governments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sz="2000" dirty="0" smtClean="0"/>
              <a:t>Letting vendors define “good security”</a:t>
            </a:r>
          </a:p>
          <a:p>
            <a:pPr marL="457200" indent="-457200">
              <a:buFont typeface="Arial" pitchFamily="34" charset="0"/>
              <a:buChar char="•"/>
            </a:pPr>
            <a:r>
              <a:rPr lang="en-US" sz="2000" dirty="0" smtClean="0"/>
              <a:t>Underestimating the required security expertise</a:t>
            </a:r>
          </a:p>
          <a:p>
            <a:pPr marL="457200" indent="-457200">
              <a:buFont typeface="Arial" pitchFamily="34" charset="0"/>
              <a:buChar char="•"/>
            </a:pPr>
            <a:r>
              <a:rPr lang="en-US" sz="2000" dirty="0" smtClean="0"/>
              <a:t>Assigning untrained people to maintain security</a:t>
            </a:r>
          </a:p>
          <a:p>
            <a:pPr marL="457200" indent="-457200">
              <a:buFont typeface="Arial" pitchFamily="34" charset="0"/>
              <a:buChar char="•"/>
            </a:pPr>
            <a:r>
              <a:rPr lang="en-US" sz="2000" dirty="0" smtClean="0"/>
              <a:t>Relying primarily on a firewall.</a:t>
            </a:r>
          </a:p>
          <a:p>
            <a:pPr marL="457200" indent="-457200">
              <a:buFont typeface="Arial" pitchFamily="34" charset="0"/>
              <a:buChar char="•"/>
            </a:pPr>
            <a:r>
              <a:rPr lang="en-US" sz="2000" dirty="0" smtClean="0"/>
              <a:t>Firstly think of budget concerns, neglecting the value of their information and organizational reputations.</a:t>
            </a:r>
          </a:p>
          <a:p>
            <a:pPr marL="457200" indent="-457200">
              <a:buFont typeface="Arial" pitchFamily="34" charset="0"/>
              <a:buChar char="•"/>
            </a:pPr>
            <a:r>
              <a:rPr lang="en-US" sz="2000" dirty="0" smtClean="0"/>
              <a:t>Authorizing reactive, short-term fixes so problems re-emerge rapidly.</a:t>
            </a:r>
          </a:p>
          <a:p>
            <a:pPr marL="457200" indent="-457200">
              <a:buFont typeface="Arial" pitchFamily="34" charset="0"/>
              <a:buChar char="•"/>
            </a:pPr>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Top Security Myths</a:t>
            </a:r>
            <a:endParaRPr lang="en-US" sz="2500" b="1" dirty="0">
              <a:solidFill>
                <a:schemeClr val="tx2">
                  <a:lumMod val="75000"/>
                </a:schemeClr>
              </a:solidFill>
              <a:latin typeface="Verdana" pitchFamily="34" charset="0"/>
            </a:endParaRPr>
          </a:p>
        </p:txBody>
      </p:sp>
      <p:graphicFrame>
        <p:nvGraphicFramePr>
          <p:cNvPr id="4" name="Content Placeholder 3"/>
          <p:cNvGraphicFramePr>
            <a:graphicFrameLocks noGrp="1"/>
          </p:cNvGraphicFramePr>
          <p:nvPr>
            <p:ph idx="1"/>
          </p:nvPr>
        </p:nvGraphicFramePr>
        <p:xfrm>
          <a:off x="4191000" y="1143000"/>
          <a:ext cx="4495800" cy="4754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457201" y="1600200"/>
            <a:ext cx="3733800" cy="3970318"/>
          </a:xfrm>
          <a:prstGeom prst="rect">
            <a:avLst/>
          </a:prstGeom>
          <a:noFill/>
        </p:spPr>
        <p:txBody>
          <a:bodyPr wrap="square" rtlCol="0">
            <a:spAutoFit/>
          </a:bodyPr>
          <a:lstStyle/>
          <a:p>
            <a:pPr>
              <a:defRPr/>
            </a:pPr>
            <a:r>
              <a:rPr lang="en-US" b="1" dirty="0" smtClean="0"/>
              <a:t>1. </a:t>
            </a:r>
            <a:r>
              <a:rPr lang="en-US" dirty="0" smtClean="0"/>
              <a:t>In fact, 80% of data loss is caused by insiders.</a:t>
            </a:r>
          </a:p>
          <a:p>
            <a:endParaRPr lang="en-US" dirty="0" smtClean="0"/>
          </a:p>
          <a:p>
            <a:pPr>
              <a:defRPr/>
            </a:pPr>
            <a:r>
              <a:rPr lang="en-US" b="1" dirty="0" smtClean="0"/>
              <a:t>2. </a:t>
            </a:r>
            <a:r>
              <a:rPr lang="en-US" dirty="0" smtClean="0"/>
              <a:t>In fact, encryption is only one approach to securing data. Security also requires access control, data integrity, system availability, and auditing.</a:t>
            </a:r>
          </a:p>
          <a:p>
            <a:pPr>
              <a:defRPr/>
            </a:pPr>
            <a:endParaRPr lang="en-US" dirty="0" smtClean="0"/>
          </a:p>
          <a:p>
            <a:pPr>
              <a:defRPr/>
            </a:pPr>
            <a:r>
              <a:rPr lang="en-US" b="1" dirty="0" smtClean="0"/>
              <a:t>3. </a:t>
            </a:r>
            <a:r>
              <a:rPr lang="en-US" dirty="0" smtClean="0"/>
              <a:t>In fact, 40% of Internet break-ins occur in spite of a firewall being in place!!!!</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wipe(down)">
                                      <p:cBhvr>
                                        <p:cTn id="22" dur="5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down)">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43956" cy="1143000"/>
          </a:xfrm>
        </p:spPr>
        <p:txBody>
          <a:bodyPr>
            <a:noAutofit/>
          </a:bodyPr>
          <a:lstStyle/>
          <a:p>
            <a:pPr algn="l"/>
            <a:r>
              <a:rPr lang="en-US" sz="2500" b="1" dirty="0" smtClean="0">
                <a:solidFill>
                  <a:schemeClr val="tx2">
                    <a:lumMod val="75000"/>
                  </a:schemeClr>
                </a:solidFill>
                <a:latin typeface="Verdana" pitchFamily="34" charset="0"/>
              </a:rPr>
              <a:t/>
            </a:r>
            <a:br>
              <a:rPr lang="en-US" sz="2500" b="1" dirty="0" smtClean="0">
                <a:solidFill>
                  <a:schemeClr val="tx2">
                    <a:lumMod val="75000"/>
                  </a:schemeClr>
                </a:solidFill>
                <a:latin typeface="Verdana" pitchFamily="34" charset="0"/>
              </a:rPr>
            </a:br>
            <a:r>
              <a:rPr lang="en-US" sz="2500" b="1" dirty="0" smtClean="0">
                <a:solidFill>
                  <a:schemeClr val="tx2">
                    <a:lumMod val="75000"/>
                  </a:schemeClr>
                </a:solidFill>
                <a:latin typeface="Verdana" pitchFamily="34" charset="0"/>
              </a:rPr>
              <a:t>Defining the risks, threats and vulnerabilities </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701675" lvl="1" indent="-342900">
              <a:lnSpc>
                <a:spcPct val="130000"/>
              </a:lnSpc>
              <a:buNone/>
            </a:pPr>
            <a:r>
              <a:rPr lang="en-US" altLang="ja-JP" sz="2000" b="1" dirty="0" smtClean="0">
                <a:latin typeface="+mj-lt"/>
              </a:rPr>
              <a:t>	Risk: </a:t>
            </a:r>
            <a:r>
              <a:rPr lang="en-US" altLang="ja-JP" sz="2000" dirty="0" smtClean="0">
                <a:latin typeface="+mj-lt"/>
              </a:rPr>
              <a:t>A possibility that a threat exploits a vulnerability in an asset and causes damage or loss to the asset</a:t>
            </a:r>
          </a:p>
          <a:p>
            <a:pPr marL="701675" lvl="1" indent="-342900">
              <a:lnSpc>
                <a:spcPct val="130000"/>
              </a:lnSpc>
            </a:pPr>
            <a:endParaRPr lang="en-US" altLang="ja-JP" sz="2000" dirty="0" smtClean="0">
              <a:latin typeface="+mj-lt"/>
            </a:endParaRPr>
          </a:p>
          <a:p>
            <a:pPr marL="701675" lvl="1" indent="-342900">
              <a:lnSpc>
                <a:spcPct val="130000"/>
              </a:lnSpc>
              <a:buNone/>
            </a:pPr>
            <a:r>
              <a:rPr lang="en-US" altLang="ja-JP" sz="2000" b="1" dirty="0" smtClean="0">
                <a:latin typeface="+mj-lt"/>
              </a:rPr>
              <a:t>	Threat: </a:t>
            </a:r>
            <a:r>
              <a:rPr lang="en-US" altLang="ja-JP" sz="2000" dirty="0" smtClean="0">
                <a:latin typeface="+mj-lt"/>
              </a:rPr>
              <a:t>Something that can potentially cause damage to the organization, IT Systems or network.</a:t>
            </a:r>
          </a:p>
          <a:p>
            <a:pPr marL="701675" lvl="1" indent="-342900">
              <a:lnSpc>
                <a:spcPct val="130000"/>
              </a:lnSpc>
            </a:pPr>
            <a:endParaRPr lang="en-US" altLang="ja-JP" sz="2000" dirty="0" smtClean="0">
              <a:latin typeface="+mj-lt"/>
            </a:endParaRPr>
          </a:p>
          <a:p>
            <a:pPr marL="701675" lvl="1" indent="-342900">
              <a:lnSpc>
                <a:spcPct val="130000"/>
              </a:lnSpc>
              <a:buNone/>
            </a:pPr>
            <a:r>
              <a:rPr lang="en-US" altLang="ja-JP" sz="2000" b="1" dirty="0" smtClean="0">
                <a:latin typeface="+mj-lt"/>
              </a:rPr>
              <a:t>	Vulnerability: </a:t>
            </a:r>
            <a:r>
              <a:rPr lang="en-US" altLang="ja-JP" sz="2000" dirty="0" smtClean="0">
                <a:latin typeface="+mj-lt"/>
              </a:rPr>
              <a:t>A weakness in the organization, IT Systems, or network that can be exploited by a threat</a:t>
            </a:r>
            <a:endParaRPr kumimoji="1" lang="en-US" altLang="ja-JP" sz="2000" dirty="0" smtClean="0">
              <a:solidFill>
                <a:srgbClr val="FF0000"/>
              </a:solidFill>
              <a:latin typeface="+mj-lt"/>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213" y="387350"/>
            <a:ext cx="8805862" cy="755650"/>
          </a:xfrm>
        </p:spPr>
        <p:txBody>
          <a:bodyPr>
            <a:noAutofit/>
          </a:bodyPr>
          <a:lstStyle/>
          <a:p>
            <a:pPr algn="l"/>
            <a:r>
              <a:rPr lang="en-GB" sz="2500" b="1" dirty="0" smtClean="0">
                <a:solidFill>
                  <a:schemeClr val="tx2">
                    <a:lumMod val="75000"/>
                  </a:schemeClr>
                </a:solidFill>
                <a:latin typeface="Verdana" pitchFamily="34" charset="0"/>
              </a:rPr>
              <a:t>Threats</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698500" lvl="1" indent="-339725" algn="just">
              <a:lnSpc>
                <a:spcPct val="150000"/>
              </a:lnSpc>
            </a:pPr>
            <a:r>
              <a:rPr lang="en-GB" sz="2000" dirty="0" smtClean="0">
                <a:latin typeface="+mj-lt"/>
              </a:rPr>
              <a:t>External Parties</a:t>
            </a:r>
          </a:p>
          <a:p>
            <a:pPr marL="698500" lvl="1" indent="-339725" algn="just">
              <a:lnSpc>
                <a:spcPct val="150000"/>
              </a:lnSpc>
            </a:pPr>
            <a:r>
              <a:rPr lang="en-GB" sz="2000" dirty="0" smtClean="0">
                <a:latin typeface="+mj-lt"/>
              </a:rPr>
              <a:t>Low awareness of security issues</a:t>
            </a:r>
          </a:p>
          <a:p>
            <a:pPr marL="698500" lvl="1" indent="-339725" algn="just">
              <a:lnSpc>
                <a:spcPct val="150000"/>
              </a:lnSpc>
            </a:pPr>
            <a:r>
              <a:rPr lang="en-GB" sz="2000" dirty="0" smtClean="0">
                <a:latin typeface="+mj-lt"/>
              </a:rPr>
              <a:t>Employees</a:t>
            </a:r>
          </a:p>
          <a:p>
            <a:pPr marL="698500" lvl="1" indent="-339725" algn="just">
              <a:lnSpc>
                <a:spcPct val="150000"/>
              </a:lnSpc>
            </a:pPr>
            <a:r>
              <a:rPr lang="en-GB" sz="2000" dirty="0" smtClean="0">
                <a:latin typeface="+mj-lt"/>
              </a:rPr>
              <a:t>Growth in networking and distributed computing</a:t>
            </a:r>
          </a:p>
          <a:p>
            <a:pPr marL="698500" lvl="1" indent="-339725" algn="just">
              <a:lnSpc>
                <a:spcPct val="150000"/>
              </a:lnSpc>
            </a:pPr>
            <a:r>
              <a:rPr lang="en-GB" sz="2000" dirty="0" smtClean="0">
                <a:latin typeface="+mj-lt"/>
              </a:rPr>
              <a:t>Growth in complexity and effectiveness of hacking tools and viruses</a:t>
            </a:r>
          </a:p>
          <a:p>
            <a:pPr marL="698500" lvl="1" indent="-339725" algn="just">
              <a:lnSpc>
                <a:spcPct val="150000"/>
              </a:lnSpc>
            </a:pPr>
            <a:r>
              <a:rPr lang="en-GB" sz="2000" dirty="0" smtClean="0">
                <a:latin typeface="+mj-lt"/>
              </a:rPr>
              <a:t>Natural Disasters </a:t>
            </a:r>
            <a:r>
              <a:rPr lang="en-GB" sz="2000" dirty="0" err="1" smtClean="0">
                <a:latin typeface="+mj-lt"/>
              </a:rPr>
              <a:t>eg</a:t>
            </a:r>
            <a:r>
              <a:rPr lang="en-GB" sz="2000" dirty="0" smtClean="0">
                <a:latin typeface="+mj-lt"/>
              </a:rPr>
              <a:t>. fire, flood, earthquake</a:t>
            </a:r>
          </a:p>
          <a:p>
            <a:endParaRPr lang="en-US" dirty="0">
              <a:latin typeface="+mj-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Generic Threat Profile </a:t>
            </a:r>
            <a:endParaRPr lang="en-US" sz="2500" b="1" dirty="0">
              <a:solidFill>
                <a:schemeClr val="tx2">
                  <a:lumMod val="75000"/>
                </a:schemeClr>
              </a:solidFill>
              <a:latin typeface="Verdana" pitchFamily="34" charset="0"/>
            </a:endParaRPr>
          </a:p>
        </p:txBody>
      </p:sp>
      <p:sp>
        <p:nvSpPr>
          <p:cNvPr id="5" name="Rectangle 4"/>
          <p:cNvSpPr/>
          <p:nvPr/>
        </p:nvSpPr>
        <p:spPr bwMode="auto">
          <a:xfrm>
            <a:off x="228600" y="3200400"/>
            <a:ext cx="2514600" cy="3810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lang="en-US" sz="1600" dirty="0" smtClean="0">
                <a:solidFill>
                  <a:schemeClr val="folHlink"/>
                </a:solidFill>
                <a:latin typeface="Arial" pitchFamily="34" charset="0"/>
                <a:cs typeface="Arial" pitchFamily="34" charset="0"/>
              </a:rPr>
              <a:t>Critical Information Assets </a:t>
            </a:r>
            <a:endParaRPr kumimoji="0" lang="en-US" sz="1600" b="0" i="0" u="none" strike="noStrike" cap="none" normalizeH="0" baseline="0" dirty="0" smtClean="0">
              <a:ln>
                <a:noFill/>
              </a:ln>
              <a:solidFill>
                <a:schemeClr val="folHlink"/>
              </a:solidFill>
              <a:effectLst/>
              <a:latin typeface="Arial" pitchFamily="34" charset="0"/>
              <a:cs typeface="Arial" pitchFamily="34" charset="0"/>
            </a:endParaRPr>
          </a:p>
        </p:txBody>
      </p:sp>
      <p:cxnSp>
        <p:nvCxnSpPr>
          <p:cNvPr id="9" name="Straight Connector 8"/>
          <p:cNvCxnSpPr/>
          <p:nvPr/>
        </p:nvCxnSpPr>
        <p:spPr bwMode="auto">
          <a:xfrm rot="5400000">
            <a:off x="4076700" y="2095500"/>
            <a:ext cx="1143000" cy="1588"/>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11" name="Straight Connector 10"/>
          <p:cNvCxnSpPr/>
          <p:nvPr/>
        </p:nvCxnSpPr>
        <p:spPr bwMode="auto">
          <a:xfrm>
            <a:off x="4648200" y="2667000"/>
            <a:ext cx="1447800" cy="1588"/>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12" name="Straight Connector 11"/>
          <p:cNvCxnSpPr/>
          <p:nvPr/>
        </p:nvCxnSpPr>
        <p:spPr bwMode="auto">
          <a:xfrm>
            <a:off x="4648200" y="1524000"/>
            <a:ext cx="1447800" cy="1588"/>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13" name="Straight Connector 12"/>
          <p:cNvCxnSpPr/>
          <p:nvPr/>
        </p:nvCxnSpPr>
        <p:spPr bwMode="auto">
          <a:xfrm rot="5400000">
            <a:off x="4077494" y="5141912"/>
            <a:ext cx="1143000" cy="1588"/>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14" name="Straight Connector 13"/>
          <p:cNvCxnSpPr/>
          <p:nvPr/>
        </p:nvCxnSpPr>
        <p:spPr bwMode="auto">
          <a:xfrm>
            <a:off x="4648994" y="5713412"/>
            <a:ext cx="1447800" cy="1588"/>
          </a:xfrm>
          <a:prstGeom prst="line">
            <a:avLst/>
          </a:prstGeom>
          <a:solidFill>
            <a:schemeClr val="bg1"/>
          </a:solidFill>
          <a:ln w="9525" cap="flat" cmpd="sng" algn="ctr">
            <a:solidFill>
              <a:schemeClr val="folHlink"/>
            </a:solidFill>
            <a:prstDash val="solid"/>
            <a:round/>
            <a:headEnd type="none" w="med" len="med"/>
            <a:tailEnd type="none" w="med" len="med"/>
          </a:ln>
          <a:effectLst/>
        </p:spPr>
      </p:cxnSp>
      <p:cxnSp>
        <p:nvCxnSpPr>
          <p:cNvPr id="15" name="Straight Connector 14"/>
          <p:cNvCxnSpPr/>
          <p:nvPr/>
        </p:nvCxnSpPr>
        <p:spPr bwMode="auto">
          <a:xfrm>
            <a:off x="4648994" y="4570412"/>
            <a:ext cx="1447800" cy="1588"/>
          </a:xfrm>
          <a:prstGeom prst="line">
            <a:avLst/>
          </a:prstGeom>
          <a:solidFill>
            <a:schemeClr val="bg1"/>
          </a:solidFill>
          <a:ln w="9525" cap="flat" cmpd="sng" algn="ctr">
            <a:solidFill>
              <a:schemeClr val="folHlink"/>
            </a:solidFill>
            <a:prstDash val="solid"/>
            <a:round/>
            <a:headEnd type="none" w="med" len="med"/>
            <a:tailEnd type="none" w="med" len="med"/>
          </a:ln>
          <a:effectLst/>
        </p:spPr>
      </p:cxnSp>
      <p:sp>
        <p:nvSpPr>
          <p:cNvPr id="16" name="Rectangle 15"/>
          <p:cNvSpPr/>
          <p:nvPr/>
        </p:nvSpPr>
        <p:spPr bwMode="auto">
          <a:xfrm>
            <a:off x="6096000" y="1143000"/>
            <a:ext cx="2133600" cy="8382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smtClean="0">
                <a:ln>
                  <a:noFill/>
                </a:ln>
                <a:solidFill>
                  <a:schemeClr val="folHlink"/>
                </a:solidFill>
                <a:effectLst/>
                <a:latin typeface="Arial" pitchFamily="34" charset="0"/>
                <a:cs typeface="Arial" pitchFamily="34" charset="0"/>
              </a:rPr>
              <a:t>Disclosure </a:t>
            </a:r>
          </a:p>
          <a:p>
            <a:pPr marL="0" marR="0" indent="0" algn="l" defTabSz="914400" rtl="0" eaLnBrk="1" fontAlgn="base" latinLnBrk="0" hangingPunct="1">
              <a:lnSpc>
                <a:spcPct val="100000"/>
              </a:lnSpc>
              <a:spcBef>
                <a:spcPct val="0"/>
              </a:spcBef>
              <a:spcAft>
                <a:spcPct val="0"/>
              </a:spcAft>
              <a:buClrTx/>
              <a:buSzPct val="90000"/>
              <a:buFontTx/>
              <a:buNone/>
              <a:tabLst/>
            </a:pPr>
            <a:r>
              <a:rPr lang="en-US" sz="1200" dirty="0" smtClean="0">
                <a:solidFill>
                  <a:schemeClr val="folHlink"/>
                </a:solidFill>
                <a:latin typeface="Arial" pitchFamily="34" charset="0"/>
                <a:cs typeface="Arial" pitchFamily="34" charset="0"/>
              </a:rPr>
              <a:t>Modification</a:t>
            </a:r>
          </a:p>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smtClean="0">
                <a:ln>
                  <a:noFill/>
                </a:ln>
                <a:solidFill>
                  <a:schemeClr val="folHlink"/>
                </a:solidFill>
                <a:effectLst/>
                <a:latin typeface="Arial" pitchFamily="34" charset="0"/>
                <a:cs typeface="Arial" pitchFamily="34" charset="0"/>
              </a:rPr>
              <a:t>Loss, Destruction</a:t>
            </a:r>
          </a:p>
          <a:p>
            <a:pPr marL="0" marR="0" indent="0" algn="l" defTabSz="914400" rtl="0" eaLnBrk="1" fontAlgn="base" latinLnBrk="0" hangingPunct="1">
              <a:lnSpc>
                <a:spcPct val="100000"/>
              </a:lnSpc>
              <a:spcBef>
                <a:spcPct val="0"/>
              </a:spcBef>
              <a:spcAft>
                <a:spcPct val="0"/>
              </a:spcAft>
              <a:buClrTx/>
              <a:buSzPct val="90000"/>
              <a:buFontTx/>
              <a:buNone/>
              <a:tabLst/>
            </a:pPr>
            <a:r>
              <a:rPr lang="en-US" sz="1200" dirty="0" smtClean="0">
                <a:solidFill>
                  <a:schemeClr val="folHlink"/>
                </a:solidFill>
                <a:latin typeface="Arial" pitchFamily="34" charset="0"/>
                <a:cs typeface="Arial" pitchFamily="34" charset="0"/>
              </a:rPr>
              <a:t>Interruption</a:t>
            </a:r>
            <a:endParaRPr kumimoji="0" lang="en-US" sz="1200" b="0" i="0" u="none" strike="noStrike" cap="none" normalizeH="0" baseline="0" dirty="0" smtClean="0">
              <a:ln>
                <a:noFill/>
              </a:ln>
              <a:solidFill>
                <a:schemeClr val="folHlink"/>
              </a:solidFill>
              <a:effectLst/>
              <a:latin typeface="Arial" pitchFamily="34" charset="0"/>
              <a:cs typeface="Arial" pitchFamily="34" charset="0"/>
            </a:endParaRPr>
          </a:p>
        </p:txBody>
      </p:sp>
      <p:sp>
        <p:nvSpPr>
          <p:cNvPr id="17" name="Rectangle 16"/>
          <p:cNvSpPr/>
          <p:nvPr/>
        </p:nvSpPr>
        <p:spPr bwMode="auto">
          <a:xfrm>
            <a:off x="6096000" y="2286000"/>
            <a:ext cx="2133600" cy="8382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Disclosure </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Modification</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Loss, Destruction</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Interruption</a:t>
            </a:r>
          </a:p>
        </p:txBody>
      </p:sp>
      <p:sp>
        <p:nvSpPr>
          <p:cNvPr id="18" name="Rectangle 17"/>
          <p:cNvSpPr/>
          <p:nvPr/>
        </p:nvSpPr>
        <p:spPr bwMode="auto">
          <a:xfrm>
            <a:off x="6096000" y="5334000"/>
            <a:ext cx="2133600" cy="8382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Disclosure </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Modification</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Loss, Destruction</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Interruption</a:t>
            </a:r>
          </a:p>
        </p:txBody>
      </p:sp>
      <p:sp>
        <p:nvSpPr>
          <p:cNvPr id="19" name="Rectangle 18"/>
          <p:cNvSpPr/>
          <p:nvPr/>
        </p:nvSpPr>
        <p:spPr bwMode="auto">
          <a:xfrm>
            <a:off x="6096000" y="4191000"/>
            <a:ext cx="2133600" cy="8382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Disclosure </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Modification</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Loss, Destruction</a:t>
            </a:r>
          </a:p>
          <a:p>
            <a:pPr lvl="0" fontAlgn="base">
              <a:spcBef>
                <a:spcPct val="0"/>
              </a:spcBef>
              <a:spcAft>
                <a:spcPct val="0"/>
              </a:spcAft>
              <a:buSzPct val="90000"/>
            </a:pPr>
            <a:r>
              <a:rPr lang="en-US" sz="1200" dirty="0" smtClean="0">
                <a:solidFill>
                  <a:srgbClr val="FFFFFF"/>
                </a:solidFill>
                <a:latin typeface="Arial" pitchFamily="34" charset="0"/>
                <a:cs typeface="Arial" pitchFamily="34" charset="0"/>
              </a:rPr>
              <a:t>Interruption</a:t>
            </a:r>
          </a:p>
        </p:txBody>
      </p:sp>
      <p:cxnSp>
        <p:nvCxnSpPr>
          <p:cNvPr id="24" name="Elbow Connector 23"/>
          <p:cNvCxnSpPr>
            <a:stCxn id="5" idx="3"/>
          </p:cNvCxnSpPr>
          <p:nvPr/>
        </p:nvCxnSpPr>
        <p:spPr bwMode="auto">
          <a:xfrm flipV="1">
            <a:off x="2743200" y="2133600"/>
            <a:ext cx="1905000" cy="1257300"/>
          </a:xfrm>
          <a:prstGeom prst="bentConnector3">
            <a:avLst>
              <a:gd name="adj1" fmla="val 50000"/>
            </a:avLst>
          </a:prstGeom>
          <a:solidFill>
            <a:schemeClr val="bg1"/>
          </a:solidFill>
          <a:ln w="9525" cap="flat" cmpd="sng" algn="ctr">
            <a:solidFill>
              <a:schemeClr val="folHlink"/>
            </a:solidFill>
            <a:prstDash val="solid"/>
            <a:round/>
            <a:headEnd type="none" w="med" len="med"/>
            <a:tailEnd type="none" w="med" len="med"/>
          </a:ln>
          <a:effectLst/>
        </p:spPr>
      </p:cxnSp>
      <p:cxnSp>
        <p:nvCxnSpPr>
          <p:cNvPr id="26" name="Elbow Connector 25"/>
          <p:cNvCxnSpPr>
            <a:stCxn id="5" idx="3"/>
          </p:cNvCxnSpPr>
          <p:nvPr/>
        </p:nvCxnSpPr>
        <p:spPr bwMode="auto">
          <a:xfrm>
            <a:off x="2743200" y="3390900"/>
            <a:ext cx="1905000" cy="1790700"/>
          </a:xfrm>
          <a:prstGeom prst="bentConnector3">
            <a:avLst>
              <a:gd name="adj1" fmla="val 50000"/>
            </a:avLst>
          </a:prstGeom>
          <a:solidFill>
            <a:schemeClr val="bg1"/>
          </a:solidFill>
          <a:ln w="9525" cap="flat" cmpd="sng" algn="ctr">
            <a:solidFill>
              <a:schemeClr val="folHlink"/>
            </a:solidFill>
            <a:prstDash val="solid"/>
            <a:round/>
            <a:headEnd type="none" w="med" len="med"/>
            <a:tailEnd type="none" w="med" len="med"/>
          </a:ln>
          <a:effectLst/>
        </p:spPr>
      </p:cxnSp>
      <p:sp>
        <p:nvSpPr>
          <p:cNvPr id="28" name="TextBox 27"/>
          <p:cNvSpPr txBox="1"/>
          <p:nvPr/>
        </p:nvSpPr>
        <p:spPr>
          <a:xfrm>
            <a:off x="4800600" y="1295400"/>
            <a:ext cx="934871" cy="276999"/>
          </a:xfrm>
          <a:prstGeom prst="rect">
            <a:avLst/>
          </a:prstGeom>
          <a:noFill/>
        </p:spPr>
        <p:txBody>
          <a:bodyPr wrap="none" rtlCol="0">
            <a:spAutoFit/>
          </a:bodyPr>
          <a:lstStyle/>
          <a:p>
            <a:r>
              <a:rPr lang="en-US" sz="1200" dirty="0" smtClean="0"/>
              <a:t>Accidental </a:t>
            </a:r>
            <a:endParaRPr lang="en-US" sz="1200" dirty="0"/>
          </a:p>
        </p:txBody>
      </p:sp>
      <p:sp>
        <p:nvSpPr>
          <p:cNvPr id="29" name="TextBox 28"/>
          <p:cNvSpPr txBox="1"/>
          <p:nvPr/>
        </p:nvSpPr>
        <p:spPr>
          <a:xfrm>
            <a:off x="4953000" y="4218801"/>
            <a:ext cx="934871" cy="276999"/>
          </a:xfrm>
          <a:prstGeom prst="rect">
            <a:avLst/>
          </a:prstGeom>
          <a:noFill/>
        </p:spPr>
        <p:txBody>
          <a:bodyPr wrap="none" rtlCol="0">
            <a:spAutoFit/>
          </a:bodyPr>
          <a:lstStyle/>
          <a:p>
            <a:r>
              <a:rPr lang="en-US" sz="1200" dirty="0" smtClean="0"/>
              <a:t>Accidental </a:t>
            </a:r>
            <a:endParaRPr lang="en-US" sz="1200" dirty="0"/>
          </a:p>
        </p:txBody>
      </p:sp>
      <p:sp>
        <p:nvSpPr>
          <p:cNvPr id="30" name="TextBox 29"/>
          <p:cNvSpPr txBox="1"/>
          <p:nvPr/>
        </p:nvSpPr>
        <p:spPr>
          <a:xfrm>
            <a:off x="4953000" y="2694801"/>
            <a:ext cx="881973" cy="276999"/>
          </a:xfrm>
          <a:prstGeom prst="rect">
            <a:avLst/>
          </a:prstGeom>
          <a:noFill/>
        </p:spPr>
        <p:txBody>
          <a:bodyPr wrap="none" rtlCol="0">
            <a:spAutoFit/>
          </a:bodyPr>
          <a:lstStyle/>
          <a:p>
            <a:r>
              <a:rPr lang="en-US" sz="1200" dirty="0" smtClean="0"/>
              <a:t>Deliberate</a:t>
            </a:r>
            <a:endParaRPr lang="en-US" sz="1200" dirty="0"/>
          </a:p>
        </p:txBody>
      </p:sp>
      <p:sp>
        <p:nvSpPr>
          <p:cNvPr id="31" name="TextBox 30"/>
          <p:cNvSpPr txBox="1"/>
          <p:nvPr/>
        </p:nvSpPr>
        <p:spPr>
          <a:xfrm>
            <a:off x="4953000" y="5791200"/>
            <a:ext cx="881973" cy="276999"/>
          </a:xfrm>
          <a:prstGeom prst="rect">
            <a:avLst/>
          </a:prstGeom>
          <a:noFill/>
        </p:spPr>
        <p:txBody>
          <a:bodyPr wrap="none" rtlCol="0">
            <a:spAutoFit/>
          </a:bodyPr>
          <a:lstStyle/>
          <a:p>
            <a:r>
              <a:rPr lang="en-US" sz="1200" dirty="0" smtClean="0"/>
              <a:t>Deliberate</a:t>
            </a:r>
            <a:endParaRPr lang="en-US" sz="1200" dirty="0"/>
          </a:p>
        </p:txBody>
      </p:sp>
      <p:sp>
        <p:nvSpPr>
          <p:cNvPr id="32" name="TextBox 31"/>
          <p:cNvSpPr txBox="1"/>
          <p:nvPr/>
        </p:nvSpPr>
        <p:spPr>
          <a:xfrm>
            <a:off x="3859087" y="1780401"/>
            <a:ext cx="636713" cy="276999"/>
          </a:xfrm>
          <a:prstGeom prst="rect">
            <a:avLst/>
          </a:prstGeom>
          <a:noFill/>
        </p:spPr>
        <p:txBody>
          <a:bodyPr wrap="none" rtlCol="0">
            <a:spAutoFit/>
          </a:bodyPr>
          <a:lstStyle/>
          <a:p>
            <a:r>
              <a:rPr lang="en-US" sz="1200" dirty="0" smtClean="0"/>
              <a:t>Inside </a:t>
            </a:r>
            <a:endParaRPr lang="en-US" sz="1200" dirty="0"/>
          </a:p>
        </p:txBody>
      </p:sp>
      <p:sp>
        <p:nvSpPr>
          <p:cNvPr id="34" name="TextBox 33"/>
          <p:cNvSpPr txBox="1"/>
          <p:nvPr/>
        </p:nvSpPr>
        <p:spPr>
          <a:xfrm>
            <a:off x="3886200" y="4828401"/>
            <a:ext cx="713657" cy="276999"/>
          </a:xfrm>
          <a:prstGeom prst="rect">
            <a:avLst/>
          </a:prstGeom>
          <a:noFill/>
        </p:spPr>
        <p:txBody>
          <a:bodyPr wrap="none" rtlCol="0">
            <a:spAutoFit/>
          </a:bodyPr>
          <a:lstStyle/>
          <a:p>
            <a:r>
              <a:rPr lang="en-US" sz="1200" dirty="0" smtClean="0"/>
              <a:t>Outside</a:t>
            </a:r>
            <a:endParaRPr lang="en-US" sz="12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Security Threats and Vulnerabilities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342900" indent="-342900">
              <a:buNone/>
            </a:pPr>
            <a:r>
              <a:rPr lang="en-US" sz="1800" b="1" dirty="0" smtClean="0"/>
              <a:t>	Client Threats:</a:t>
            </a:r>
            <a:r>
              <a:rPr lang="en-US" sz="1800" dirty="0" smtClean="0"/>
              <a:t> Until the introduction of executable Web content, Web pages were mainly static. Coded in Hyper Text Markup Language (HTML), static pages could do little more than display content and provide links to related pages with additional information.</a:t>
            </a:r>
          </a:p>
          <a:p>
            <a:pPr marL="1066800" lvl="2" indent="-342900">
              <a:buFont typeface="Arial" pitchFamily="34" charset="0"/>
              <a:buChar char="•"/>
            </a:pPr>
            <a:r>
              <a:rPr lang="en-US" sz="1800" dirty="0" smtClean="0"/>
              <a:t>Widespread use of active content has changed this perception.</a:t>
            </a:r>
          </a:p>
          <a:p>
            <a:pPr marL="342900" indent="-342900">
              <a:buFont typeface="Arial" pitchFamily="34" charset="0"/>
              <a:buChar char="•"/>
            </a:pPr>
            <a:endParaRPr lang="en-US" sz="1800" b="1" dirty="0" smtClean="0"/>
          </a:p>
          <a:p>
            <a:pPr marL="342900" indent="-342900">
              <a:buNone/>
            </a:pPr>
            <a:r>
              <a:rPr lang="en-US" sz="1800" b="1" dirty="0" smtClean="0"/>
              <a:t>	Active Content:</a:t>
            </a:r>
            <a:r>
              <a:rPr lang="en-US" sz="1800" dirty="0" smtClean="0"/>
              <a:t> Active Contents like Java applets, ActiveX controls, JavaScript, and VBScript refer to </a:t>
            </a:r>
            <a:r>
              <a:rPr lang="en-US" sz="1800" dirty="0" err="1" smtClean="0"/>
              <a:t>programmes</a:t>
            </a:r>
            <a:r>
              <a:rPr lang="en-US" sz="1800" dirty="0" smtClean="0"/>
              <a:t> that are embedded transparently in Web pages and that cause action to occur. </a:t>
            </a:r>
          </a:p>
          <a:p>
            <a:pPr marL="701675" lvl="1" indent="-342900">
              <a:buFont typeface="Arial" pitchFamily="34" charset="0"/>
              <a:buChar char="•"/>
            </a:pPr>
            <a:r>
              <a:rPr lang="en-US" sz="1800" dirty="0" smtClean="0"/>
              <a:t>Embedding active content to Web pages involved in e-Governance introduces several security risks. </a:t>
            </a:r>
          </a:p>
          <a:p>
            <a:pPr marL="701675" lvl="1" indent="-342900">
              <a:buFont typeface="Arial" pitchFamily="34" charset="0"/>
              <a:buChar char="•"/>
            </a:pPr>
            <a:r>
              <a:rPr lang="en-US" sz="1800" dirty="0" smtClean="0"/>
              <a:t>Malicious active content delivered by means of cookies can reveal the content of client-side files or even destroy files stored on client computers.</a:t>
            </a:r>
            <a:endParaRPr lang="en-US" sz="1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Security Threats and Vulnerabilities</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342900" indent="-342900">
              <a:buFont typeface="Arial" pitchFamily="34" charset="0"/>
              <a:buChar char="•"/>
            </a:pPr>
            <a:r>
              <a:rPr lang="en-US" sz="1600" b="1" dirty="0" smtClean="0"/>
              <a:t>Malicious Codes:</a:t>
            </a:r>
            <a:r>
              <a:rPr lang="en-US" sz="1600" dirty="0" smtClean="0"/>
              <a:t> Computer viruses, worms and Trojan Horses are examples of malicious code. People are aware but may not be prepared to deal with such adversaries.</a:t>
            </a:r>
          </a:p>
          <a:p>
            <a:pPr marL="342900" indent="-342900">
              <a:buFont typeface="Arial" pitchFamily="34" charset="0"/>
              <a:buChar char="•"/>
            </a:pPr>
            <a:endParaRPr lang="en-US" sz="1600" dirty="0" smtClean="0"/>
          </a:p>
          <a:p>
            <a:pPr marL="342900" indent="-342900">
              <a:buFont typeface="Arial" pitchFamily="34" charset="0"/>
              <a:buChar char="•"/>
            </a:pPr>
            <a:r>
              <a:rPr lang="en-US" sz="1600" b="1" dirty="0" smtClean="0"/>
              <a:t>Server-side Masquerading:</a:t>
            </a:r>
            <a:r>
              <a:rPr lang="en-US" sz="1600" dirty="0" smtClean="0"/>
              <a:t> Masquerading lures a victim into believing that the entity with which it is communicating is a different entity. </a:t>
            </a:r>
          </a:p>
          <a:p>
            <a:pPr marL="701675" lvl="1" indent="-342900">
              <a:buFont typeface="Arial" pitchFamily="34" charset="0"/>
              <a:buChar char="•"/>
            </a:pPr>
            <a:r>
              <a:rPr lang="en-US" sz="1600" dirty="0" smtClean="0"/>
              <a:t>For example, if a user tries to log into a computer across the Internet but instead reaches another computer that claims to be the desired one, the user has been spoofed. </a:t>
            </a:r>
          </a:p>
          <a:p>
            <a:pPr marL="701675" lvl="1" indent="-342900">
              <a:buFont typeface="Arial" pitchFamily="34" charset="0"/>
              <a:buChar char="•"/>
            </a:pPr>
            <a:endParaRPr lang="en-US" sz="1600" dirty="0" smtClean="0"/>
          </a:p>
          <a:p>
            <a:pPr marL="342900" indent="-342900">
              <a:buFont typeface="Arial" pitchFamily="34" charset="0"/>
              <a:buChar char="•"/>
            </a:pPr>
            <a:r>
              <a:rPr lang="en-US" sz="1600" b="1" dirty="0" smtClean="0"/>
              <a:t>Communication Channel Threats:</a:t>
            </a:r>
            <a:r>
              <a:rPr lang="en-US" sz="1600" dirty="0" smtClean="0"/>
              <a:t> The Internet serves as the electronic chain linking a consumer (client) to the e-Gov server. </a:t>
            </a:r>
          </a:p>
          <a:p>
            <a:pPr marL="701675" lvl="1" indent="-342900">
              <a:buFont typeface="Arial" pitchFamily="34" charset="0"/>
              <a:buChar char="•"/>
            </a:pPr>
            <a:r>
              <a:rPr lang="en-US" sz="1600" dirty="0" smtClean="0"/>
              <a:t>Messages on the Internet travel randomly from a source node to a destination node.</a:t>
            </a:r>
          </a:p>
          <a:p>
            <a:pPr marL="701675" lvl="1" indent="-342900">
              <a:buFont typeface="Arial" pitchFamily="34" charset="0"/>
              <a:buChar char="•"/>
            </a:pPr>
            <a:r>
              <a:rPr lang="en-US" sz="1600" dirty="0" smtClean="0"/>
              <a:t>Impossible to guarantee that every computer on the Internet through which messages pass is safe, secure, and non-hostile.</a:t>
            </a:r>
          </a:p>
          <a:p>
            <a:pPr marL="701675" lvl="1" indent="-342900">
              <a:buFont typeface="Arial" pitchFamily="34" charset="0"/>
              <a:buChar char="•"/>
            </a:pPr>
            <a:endParaRPr lang="en-US"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Some recent incidents</a:t>
            </a:r>
            <a:endParaRPr lang="en-US" sz="2500" b="1" dirty="0"/>
          </a:p>
        </p:txBody>
      </p:sp>
      <p:pic>
        <p:nvPicPr>
          <p:cNvPr id="1026" name="Picture 2"/>
          <p:cNvPicPr>
            <a:picLocks noChangeAspect="1" noChangeArrowheads="1"/>
          </p:cNvPicPr>
          <p:nvPr/>
        </p:nvPicPr>
        <p:blipFill>
          <a:blip r:embed="rId3"/>
          <a:srcRect l="12628" t="15625" r="40153" b="31640"/>
          <a:stretch>
            <a:fillRect/>
          </a:stretch>
        </p:blipFill>
        <p:spPr bwMode="auto">
          <a:xfrm>
            <a:off x="357158" y="1357298"/>
            <a:ext cx="3357586" cy="2108251"/>
          </a:xfrm>
          <a:prstGeom prst="rect">
            <a:avLst/>
          </a:prstGeom>
          <a:noFill/>
          <a:ln w="9525">
            <a:noFill/>
            <a:miter lim="800000"/>
            <a:headEnd/>
            <a:tailEnd/>
          </a:ln>
          <a:effectLst>
            <a:outerShdw blurRad="50800" dist="38100" dir="10800000" algn="r" rotWithShape="0">
              <a:prstClr val="black">
                <a:alpha val="40000"/>
              </a:prstClr>
            </a:outerShdw>
          </a:effectLst>
        </p:spPr>
      </p:pic>
      <p:pic>
        <p:nvPicPr>
          <p:cNvPr id="1027" name="Picture 3"/>
          <p:cNvPicPr>
            <a:picLocks noChangeAspect="1" noChangeArrowheads="1"/>
          </p:cNvPicPr>
          <p:nvPr/>
        </p:nvPicPr>
        <p:blipFill>
          <a:blip r:embed="rId4"/>
          <a:srcRect l="10981" t="15625" r="39604" b="34570"/>
          <a:stretch>
            <a:fillRect/>
          </a:stretch>
        </p:blipFill>
        <p:spPr bwMode="auto">
          <a:xfrm>
            <a:off x="357158" y="3714752"/>
            <a:ext cx="4000528" cy="2266966"/>
          </a:xfrm>
          <a:prstGeom prst="rect">
            <a:avLst/>
          </a:prstGeom>
          <a:noFill/>
          <a:ln w="9525">
            <a:noFill/>
            <a:miter lim="800000"/>
            <a:headEnd/>
            <a:tailEnd/>
          </a:ln>
          <a:effectLst>
            <a:outerShdw blurRad="50800" dist="38100" dir="10800000" algn="r" rotWithShape="0">
              <a:prstClr val="black">
                <a:alpha val="40000"/>
              </a:prstClr>
            </a:outerShdw>
          </a:effectLst>
        </p:spPr>
      </p:pic>
      <p:pic>
        <p:nvPicPr>
          <p:cNvPr id="1028" name="Picture 4"/>
          <p:cNvPicPr>
            <a:picLocks noChangeAspect="1" noChangeArrowheads="1"/>
          </p:cNvPicPr>
          <p:nvPr/>
        </p:nvPicPr>
        <p:blipFill>
          <a:blip r:embed="rId5"/>
          <a:srcRect l="11017" t="3125" r="39019" b="15877"/>
          <a:stretch>
            <a:fillRect/>
          </a:stretch>
        </p:blipFill>
        <p:spPr bwMode="auto">
          <a:xfrm>
            <a:off x="4500562" y="1357298"/>
            <a:ext cx="4545977" cy="4143404"/>
          </a:xfrm>
          <a:prstGeom prst="rect">
            <a:avLst/>
          </a:prstGeom>
          <a:noFill/>
          <a:ln w="9525">
            <a:noFill/>
            <a:miter lim="800000"/>
            <a:headEnd/>
            <a:tailEnd/>
          </a:ln>
          <a:effectLst>
            <a:outerShdw blurRad="50800" dist="38100" dir="10800000" algn="r" rotWithShape="0">
              <a:prstClr val="black">
                <a:alpha val="40000"/>
              </a:prstClr>
            </a:outerShdw>
          </a:effectLst>
        </p:spPr>
      </p:pic>
      <p:sp>
        <p:nvSpPr>
          <p:cNvPr id="8" name="TextBox 7"/>
          <p:cNvSpPr txBox="1"/>
          <p:nvPr/>
        </p:nvSpPr>
        <p:spPr>
          <a:xfrm>
            <a:off x="4429156" y="5572140"/>
            <a:ext cx="4714876" cy="523220"/>
          </a:xfrm>
          <a:prstGeom prst="rect">
            <a:avLst/>
          </a:prstGeom>
          <a:noFill/>
        </p:spPr>
        <p:txBody>
          <a:bodyPr wrap="square" rtlCol="0">
            <a:spAutoFit/>
          </a:bodyPr>
          <a:lstStyle/>
          <a:p>
            <a:r>
              <a:rPr lang="en-US" sz="1400" b="1" dirty="0" smtClean="0"/>
              <a:t>Source:</a:t>
            </a:r>
          </a:p>
          <a:p>
            <a:r>
              <a:rPr lang="en-US" sz="1400" dirty="0" smtClean="0">
                <a:hlinkClick r:id="rId6"/>
              </a:rPr>
              <a:t>www.firstpost.com</a:t>
            </a:r>
            <a:r>
              <a:rPr lang="en-US" sz="1400" dirty="0" smtClean="0"/>
              <a:t> , </a:t>
            </a:r>
            <a:r>
              <a:rPr lang="en-US" sz="1400" dirty="0" smtClean="0">
                <a:hlinkClick r:id="rId7"/>
              </a:rPr>
              <a:t>www.bbc.co.uk</a:t>
            </a:r>
            <a:r>
              <a:rPr lang="en-US" sz="1400" dirty="0" smtClean="0"/>
              <a:t>, </a:t>
            </a:r>
            <a:r>
              <a:rPr lang="en-US" sz="1400" dirty="0" smtClean="0">
                <a:hlinkClick r:id="rId8"/>
              </a:rPr>
              <a:t>http://gadgets.ndtv.com</a:t>
            </a:r>
            <a:r>
              <a:rPr lang="en-US" sz="1400" dirty="0" smtClean="0"/>
              <a:t> </a:t>
            </a:r>
            <a:endParaRPr lang="en-IN" sz="1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Security Threats and Vulnerabilities</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342900" indent="-342900" algn="just">
              <a:buFont typeface="Arial" pitchFamily="34" charset="0"/>
              <a:buChar char="•"/>
            </a:pPr>
            <a:r>
              <a:rPr lang="en-US" sz="1800" b="1" dirty="0" smtClean="0"/>
              <a:t>Confidentiality Threats:</a:t>
            </a:r>
            <a:r>
              <a:rPr lang="en-US" sz="1800" dirty="0" smtClean="0"/>
              <a:t> Confidentiality is the prevention of </a:t>
            </a:r>
            <a:r>
              <a:rPr lang="en-US" sz="1800" dirty="0" err="1" smtClean="0"/>
              <a:t>unauthorised</a:t>
            </a:r>
            <a:r>
              <a:rPr lang="en-US" sz="1800" dirty="0" smtClean="0"/>
              <a:t> information disclosure. Use of Internet definitely poses confidentiality threats to the messages sent.</a:t>
            </a:r>
          </a:p>
          <a:p>
            <a:pPr marL="342900" indent="-342900" algn="just">
              <a:buFont typeface="Arial" pitchFamily="34" charset="0"/>
              <a:buChar char="•"/>
            </a:pPr>
            <a:endParaRPr lang="en-US" sz="1800" dirty="0" smtClean="0"/>
          </a:p>
          <a:p>
            <a:pPr marL="342900" indent="-342900" algn="just">
              <a:buFont typeface="Arial" pitchFamily="34" charset="0"/>
              <a:buChar char="•"/>
            </a:pPr>
            <a:r>
              <a:rPr lang="en-US" sz="1800" b="1" dirty="0" smtClean="0"/>
              <a:t>Availability Threats:</a:t>
            </a:r>
            <a:r>
              <a:rPr lang="en-US" sz="1800" dirty="0" smtClean="0"/>
              <a:t> The purpose of availability threats, also known as delay or denial of service threats, is to disrupt normal computer processing or to deny processing entirely. Slowing any Internet service will detract citizens from using </a:t>
            </a:r>
            <a:r>
              <a:rPr lang="en-US" sz="1800" dirty="0" err="1" smtClean="0"/>
              <a:t>egov</a:t>
            </a:r>
            <a:r>
              <a:rPr lang="en-US" sz="1800" dirty="0" smtClean="0"/>
              <a:t> services.</a:t>
            </a:r>
          </a:p>
          <a:p>
            <a:pPr marL="342900" indent="-342900" algn="just">
              <a:buFont typeface="Arial" pitchFamily="34" charset="0"/>
              <a:buChar char="•"/>
            </a:pPr>
            <a:endParaRPr lang="en-US" sz="1800" dirty="0" smtClean="0"/>
          </a:p>
          <a:p>
            <a:pPr marL="342900" indent="-342900" algn="just">
              <a:buFont typeface="Arial" pitchFamily="34" charset="0"/>
              <a:buChar char="•"/>
            </a:pPr>
            <a:r>
              <a:rPr lang="en-US" sz="1800" b="1" dirty="0" smtClean="0"/>
              <a:t>Server Threats:</a:t>
            </a:r>
            <a:r>
              <a:rPr lang="en-US" sz="1800" dirty="0" smtClean="0"/>
              <a:t> The server is the third link in the client-Internet-server trio embodying the e-Gov path between the citizens and the Government. Servers have vulnerabilities that can be exploited by anyone determined to cause destruction or to illegally acquire information.</a:t>
            </a:r>
          </a:p>
          <a:p>
            <a:pPr algn="just"/>
            <a:endParaRPr lang="en-US" sz="1800" dirty="0" smtClean="0"/>
          </a:p>
          <a:p>
            <a:pPr algn="just"/>
            <a:endParaRPr lang="en-US" sz="1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Security Threats and Vulnerabilities</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342900" indent="-342900">
              <a:buFont typeface="Arial" pitchFamily="34" charset="0"/>
              <a:buChar char="•"/>
            </a:pPr>
            <a:endParaRPr lang="en-US" sz="1600" dirty="0" smtClean="0"/>
          </a:p>
          <a:p>
            <a:pPr marL="342900" indent="-342900">
              <a:buFont typeface="Arial" pitchFamily="34" charset="0"/>
              <a:buChar char="•"/>
            </a:pPr>
            <a:r>
              <a:rPr lang="en-US" sz="1600" b="1" dirty="0" smtClean="0"/>
              <a:t>Web Server Threats:</a:t>
            </a:r>
            <a:r>
              <a:rPr lang="en-US" sz="1600" dirty="0" smtClean="0"/>
              <a:t> Web server software is not inherently high-risk, it has been designed with Web service and convenience as the main design goal. The more complex the software is, the higher the probability that it contains coding errors (bugs) and security holes.</a:t>
            </a:r>
          </a:p>
          <a:p>
            <a:pPr marL="342900" indent="-342900">
              <a:buFont typeface="Arial" pitchFamily="34" charset="0"/>
              <a:buChar char="•"/>
            </a:pPr>
            <a:endParaRPr lang="en-US" sz="1600" dirty="0" smtClean="0"/>
          </a:p>
          <a:p>
            <a:pPr marL="342900" indent="-342900">
              <a:buFont typeface="Arial" pitchFamily="34" charset="0"/>
              <a:buChar char="•"/>
            </a:pPr>
            <a:r>
              <a:rPr lang="en-US" sz="1600" b="1" dirty="0" smtClean="0"/>
              <a:t>e-Gov Server Threats:</a:t>
            </a:r>
            <a:r>
              <a:rPr lang="en-US" sz="1600" dirty="0" smtClean="0"/>
              <a:t> The e-Gov server, along with the Web server, responds to requests from Web browsers through the HTTP protocol and Common Gateway Interface (CGI) scripts. Several pieces of software comprise the </a:t>
            </a:r>
            <a:r>
              <a:rPr lang="en-US" sz="1600" dirty="0" err="1" smtClean="0"/>
              <a:t>egov</a:t>
            </a:r>
            <a:r>
              <a:rPr lang="en-US" sz="1600" dirty="0" smtClean="0"/>
              <a:t> server software suite. Each of these </a:t>
            </a:r>
            <a:r>
              <a:rPr lang="en-US" sz="1600" dirty="0" err="1" smtClean="0"/>
              <a:t>softwares</a:t>
            </a:r>
            <a:r>
              <a:rPr lang="en-US" sz="1600" dirty="0" smtClean="0"/>
              <a:t> can have security holes and bugs.</a:t>
            </a:r>
          </a:p>
          <a:p>
            <a:pPr marL="342900" indent="-342900">
              <a:buFont typeface="Arial" pitchFamily="34" charset="0"/>
              <a:buChar char="•"/>
            </a:pPr>
            <a:endParaRPr lang="en-US" sz="1600" dirty="0" smtClean="0"/>
          </a:p>
          <a:p>
            <a:pPr marL="342900" indent="-342900">
              <a:buFont typeface="Arial" pitchFamily="34" charset="0"/>
              <a:buChar char="•"/>
            </a:pPr>
            <a:r>
              <a:rPr lang="en-US" sz="1600" b="1" dirty="0" smtClean="0"/>
              <a:t>Database Threats:</a:t>
            </a:r>
            <a:r>
              <a:rPr lang="en-US" sz="1600" dirty="0" smtClean="0"/>
              <a:t> Besides Government information, databases connected to the Web contain critical and private information that could irreparably damage a enterprise or citizen if it were disclosed or altered. </a:t>
            </a:r>
          </a:p>
          <a:p>
            <a:pPr marL="701675" lvl="1" indent="-342900">
              <a:buFont typeface="Arial" pitchFamily="34" charset="0"/>
              <a:buChar char="•"/>
            </a:pPr>
            <a:r>
              <a:rPr lang="en-US" sz="1600" dirty="0" smtClean="0"/>
              <a:t>Some databases store user name/password pairs in a non-secure way. </a:t>
            </a:r>
          </a:p>
          <a:p>
            <a:pPr marL="701675" lvl="1" indent="-342900">
              <a:buFont typeface="Arial" pitchFamily="34" charset="0"/>
              <a:buChar char="•"/>
            </a:pPr>
            <a:r>
              <a:rPr lang="en-US" sz="1600" dirty="0" smtClean="0"/>
              <a:t>If someone obtains user authentication information, then he or she can masquerade as a legitimate database user and reveal private and costly information.</a:t>
            </a:r>
            <a:endParaRPr lang="en-US" sz="1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Security Threats and Vulnerabilities</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342900" indent="-342900">
              <a:buFont typeface="Arial" pitchFamily="34" charset="0"/>
              <a:buChar char="•"/>
            </a:pPr>
            <a:r>
              <a:rPr lang="en-US" sz="1600" b="1" dirty="0" smtClean="0"/>
              <a:t>Common Gateway Interface Threats:</a:t>
            </a:r>
            <a:r>
              <a:rPr lang="en-US" sz="1600" dirty="0" smtClean="0"/>
              <a:t> A Common Gateway Interface (CGI) implements the transfer of information from a Web server to another </a:t>
            </a:r>
            <a:r>
              <a:rPr lang="en-US" sz="1600" dirty="0" err="1" smtClean="0"/>
              <a:t>programme</a:t>
            </a:r>
            <a:r>
              <a:rPr lang="en-US" sz="1600" dirty="0" smtClean="0"/>
              <a:t>, such as a database </a:t>
            </a:r>
            <a:r>
              <a:rPr lang="en-US" sz="1600" dirty="0" err="1" smtClean="0"/>
              <a:t>programme</a:t>
            </a:r>
            <a:r>
              <a:rPr lang="en-US" sz="1600" dirty="0" smtClean="0"/>
              <a:t>.  Because CGIs are </a:t>
            </a:r>
            <a:r>
              <a:rPr lang="en-US" sz="1600" dirty="0" err="1" smtClean="0"/>
              <a:t>programmes</a:t>
            </a:r>
            <a:r>
              <a:rPr lang="en-US" sz="1600" dirty="0" smtClean="0"/>
              <a:t>, they present a security threat if misused</a:t>
            </a:r>
          </a:p>
          <a:p>
            <a:pPr marL="342900" indent="-342900">
              <a:buFont typeface="Arial" pitchFamily="34" charset="0"/>
              <a:buChar char="•"/>
            </a:pPr>
            <a:endParaRPr lang="en-US" sz="1600" b="1" dirty="0" smtClean="0"/>
          </a:p>
          <a:p>
            <a:pPr marL="342900" indent="-342900">
              <a:buFont typeface="Arial" pitchFamily="34" charset="0"/>
              <a:buChar char="•"/>
            </a:pPr>
            <a:r>
              <a:rPr lang="en-US" sz="1600" b="1" dirty="0" smtClean="0"/>
              <a:t>Password Hacking:</a:t>
            </a:r>
            <a:r>
              <a:rPr lang="en-US" sz="1600" dirty="0" smtClean="0"/>
              <a:t> The simplest attack against a password-based system is to guess passwords. </a:t>
            </a:r>
          </a:p>
          <a:p>
            <a:pPr marL="701675" lvl="1" indent="-342900">
              <a:buFont typeface="Arial" pitchFamily="34" charset="0"/>
              <a:buChar char="•"/>
            </a:pPr>
            <a:r>
              <a:rPr lang="en-US" sz="1600" dirty="0" smtClean="0"/>
              <a:t>Guessing of passwords require access to the complement, the complementation functions, and the authentication functions be obtained. </a:t>
            </a:r>
          </a:p>
          <a:p>
            <a:pPr marL="701675" lvl="1" indent="-342900">
              <a:buFont typeface="Arial" pitchFamily="34" charset="0"/>
              <a:buChar char="•"/>
            </a:pPr>
            <a:r>
              <a:rPr lang="en-US" sz="1600" dirty="0" smtClean="0"/>
              <a:t>If none of these have changed by the time the password is guessed, then the attacker can use the password to access the system.</a:t>
            </a:r>
            <a:endParaRPr lang="en-US" sz="1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Threat Sources</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graphicFrame>
        <p:nvGraphicFramePr>
          <p:cNvPr id="5" name="Group 192"/>
          <p:cNvGraphicFramePr>
            <a:graphicFrameLocks noGrp="1"/>
          </p:cNvGraphicFramePr>
          <p:nvPr/>
        </p:nvGraphicFramePr>
        <p:xfrm>
          <a:off x="676302" y="1295400"/>
          <a:ext cx="7610474" cy="4390171"/>
        </p:xfrm>
        <a:graphic>
          <a:graphicData uri="http://schemas.openxmlformats.org/drawingml/2006/table">
            <a:tbl>
              <a:tblPr>
                <a:effectLst>
                  <a:outerShdw blurRad="63500" sx="102000" sy="102000" algn="ctr" rotWithShape="0">
                    <a:prstClr val="black">
                      <a:alpha val="40000"/>
                    </a:prstClr>
                  </a:outerShdw>
                </a:effectLst>
                <a:tableStyleId>{F5AB1C69-6EDB-4FF4-983F-18BD219EF322}</a:tableStyleId>
              </a:tblPr>
              <a:tblGrid>
                <a:gridCol w="1828800"/>
                <a:gridCol w="2694830"/>
                <a:gridCol w="3086844"/>
              </a:tblGrid>
              <a:tr h="389408">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b="1" kern="1200" dirty="0" smtClean="0">
                          <a:latin typeface="Calibri" pitchFamily="34" charset="0"/>
                        </a:rPr>
                        <a:t>Source</a:t>
                      </a:r>
                      <a:endParaRPr lang="en-US" sz="1600" b="1" kern="1200" dirty="0" smtClean="0">
                        <a:solidFill>
                          <a:schemeClr val="dk1"/>
                        </a:solidFill>
                        <a:latin typeface="Calibri" pitchFamily="34" charset="0"/>
                        <a:ea typeface="+mn-ea"/>
                        <a:cs typeface="+mn-cs"/>
                      </a:endParaRPr>
                    </a:p>
                  </a:txBody>
                  <a:tcPr anchor="ctr" horzOverflow="overflow">
                    <a:solidFill>
                      <a:schemeClr val="accent1">
                        <a:lumMod val="40000"/>
                        <a:lumOff val="60000"/>
                      </a:schemeClr>
                    </a:solidFill>
                  </a:tcPr>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b="1" kern="1200" dirty="0" smtClean="0">
                          <a:latin typeface="Calibri" pitchFamily="34" charset="0"/>
                        </a:rPr>
                        <a:t>Motivation</a:t>
                      </a:r>
                      <a:endParaRPr lang="en-US" sz="1600" b="1" kern="1200" dirty="0" smtClean="0">
                        <a:solidFill>
                          <a:schemeClr val="dk1"/>
                        </a:solidFill>
                        <a:latin typeface="Calibri" pitchFamily="34" charset="0"/>
                        <a:ea typeface="+mn-ea"/>
                        <a:cs typeface="+mn-cs"/>
                      </a:endParaRPr>
                    </a:p>
                  </a:txBody>
                  <a:tcPr anchor="ctr" horzOverflow="overflow">
                    <a:solidFill>
                      <a:schemeClr val="accent1">
                        <a:lumMod val="40000"/>
                        <a:lumOff val="60000"/>
                      </a:schemeClr>
                    </a:solidFill>
                  </a:tcPr>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b="1" kern="1200" dirty="0" smtClean="0">
                          <a:latin typeface="Calibri" pitchFamily="34" charset="0"/>
                        </a:rPr>
                        <a:t>Threat</a:t>
                      </a:r>
                      <a:endParaRPr lang="en-US" sz="1600" b="1" kern="1200" dirty="0" smtClean="0">
                        <a:solidFill>
                          <a:schemeClr val="dk1"/>
                        </a:solidFill>
                        <a:latin typeface="Calibri" pitchFamily="34" charset="0"/>
                        <a:ea typeface="+mn-ea"/>
                        <a:cs typeface="+mn-cs"/>
                      </a:endParaRPr>
                    </a:p>
                  </a:txBody>
                  <a:tcPr anchor="ctr" horzOverflow="overflow">
                    <a:solidFill>
                      <a:schemeClr val="accent1">
                        <a:lumMod val="40000"/>
                        <a:lumOff val="60000"/>
                      </a:schemeClr>
                    </a:solidFill>
                  </a:tcPr>
                </a:tc>
              </a:tr>
              <a:tr h="808771">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External Hackers</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Challenge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Ego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Game Playing</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System hacking</a:t>
                      </a:r>
                    </a:p>
                  </a:txBody>
                  <a:tcPr anchor="ctr" horzOverflow="overflow"/>
                </a:tc>
              </a:tr>
              <a:tr h="808771">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Internal Hackers</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Deadline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Financial problems</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Backdoors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Fraud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Poor documentation</a:t>
                      </a:r>
                    </a:p>
                  </a:txBody>
                  <a:tcPr anchor="ctr" horzOverflow="overflow"/>
                </a:tc>
              </a:tr>
              <a:tr h="1288043">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External Agents </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Revenge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Political                     </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System attacks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Letter bombs                           Viruses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Denial of service</a:t>
                      </a:r>
                    </a:p>
                  </a:txBody>
                  <a:tcPr anchor="ctr" horzOverflow="overflow"/>
                </a:tc>
              </a:tr>
              <a:tr h="1048407">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Poorly trained employees</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Unintentional errors    Programming errors    </a:t>
                      </a:r>
                    </a:p>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Data entry errors</a:t>
                      </a:r>
                    </a:p>
                  </a:txBody>
                  <a:tcPr anchor="ctr" horzOverflow="overflow"/>
                </a:tc>
                <a:tc>
                  <a:txBody>
                    <a:bodyPr/>
                    <a:lstStyle>
                      <a:defPPr>
                        <a:defRPr lang="en-US"/>
                      </a:defPPr>
                      <a:lvl1pPr marL="0" algn="l" defTabSz="914400" rtl="0" eaLnBrk="1" latinLnBrk="0" hangingPunct="1">
                        <a:defRPr sz="1800" kern="1200">
                          <a:solidFill>
                            <a:schemeClr val="tx1"/>
                          </a:solidFill>
                          <a:latin typeface="Bitstream Vera Sans"/>
                          <a:ea typeface="msgothic"/>
                          <a:cs typeface="msgothic"/>
                        </a:defRPr>
                      </a:lvl1pPr>
                      <a:lvl2pPr marL="457200" algn="l" defTabSz="914400" rtl="0" eaLnBrk="1" latinLnBrk="0" hangingPunct="1">
                        <a:defRPr sz="1800" kern="1200">
                          <a:solidFill>
                            <a:schemeClr val="tx1"/>
                          </a:solidFill>
                          <a:latin typeface="Bitstream Vera Sans"/>
                          <a:ea typeface="msgothic"/>
                          <a:cs typeface="msgothic"/>
                        </a:defRPr>
                      </a:lvl2pPr>
                      <a:lvl3pPr marL="914400" algn="l" defTabSz="914400" rtl="0" eaLnBrk="1" latinLnBrk="0" hangingPunct="1">
                        <a:defRPr sz="1800" kern="1200">
                          <a:solidFill>
                            <a:schemeClr val="tx1"/>
                          </a:solidFill>
                          <a:latin typeface="Bitstream Vera Sans"/>
                          <a:ea typeface="msgothic"/>
                          <a:cs typeface="msgothic"/>
                        </a:defRPr>
                      </a:lvl3pPr>
                      <a:lvl4pPr marL="1371600" algn="l" defTabSz="914400" rtl="0" eaLnBrk="1" latinLnBrk="0" hangingPunct="1">
                        <a:defRPr sz="1800" kern="1200">
                          <a:solidFill>
                            <a:schemeClr val="tx1"/>
                          </a:solidFill>
                          <a:latin typeface="Bitstream Vera Sans"/>
                          <a:ea typeface="msgothic"/>
                          <a:cs typeface="msgothic"/>
                        </a:defRPr>
                      </a:lvl4pPr>
                      <a:lvl5pPr marL="1828800" algn="l" defTabSz="914400" rtl="0" eaLnBrk="1" latinLnBrk="0" hangingPunct="1">
                        <a:defRPr sz="1800" kern="1200">
                          <a:solidFill>
                            <a:schemeClr val="tx1"/>
                          </a:solidFill>
                          <a:latin typeface="Bitstream Vera Sans"/>
                          <a:ea typeface="msgothic"/>
                          <a:cs typeface="msgothic"/>
                        </a:defRPr>
                      </a:lvl5pPr>
                      <a:lvl6pPr marL="2286000" algn="l" defTabSz="914400" rtl="0" eaLnBrk="1" latinLnBrk="0" hangingPunct="1">
                        <a:defRPr sz="1800" kern="1200">
                          <a:solidFill>
                            <a:schemeClr val="tx1"/>
                          </a:solidFill>
                          <a:latin typeface="Bitstream Vera Sans"/>
                          <a:ea typeface="msgothic"/>
                          <a:cs typeface="msgothic"/>
                        </a:defRPr>
                      </a:lvl6pPr>
                      <a:lvl7pPr marL="2743200" algn="l" defTabSz="914400" rtl="0" eaLnBrk="1" latinLnBrk="0" hangingPunct="1">
                        <a:defRPr sz="1800" kern="1200">
                          <a:solidFill>
                            <a:schemeClr val="tx1"/>
                          </a:solidFill>
                          <a:latin typeface="Bitstream Vera Sans"/>
                          <a:ea typeface="msgothic"/>
                          <a:cs typeface="msgothic"/>
                        </a:defRPr>
                      </a:lvl7pPr>
                      <a:lvl8pPr marL="3200400" algn="l" defTabSz="914400" rtl="0" eaLnBrk="1" latinLnBrk="0" hangingPunct="1">
                        <a:defRPr sz="1800" kern="1200">
                          <a:solidFill>
                            <a:schemeClr val="tx1"/>
                          </a:solidFill>
                          <a:latin typeface="Bitstream Vera Sans"/>
                          <a:ea typeface="msgothic"/>
                          <a:cs typeface="msgothic"/>
                        </a:defRPr>
                      </a:lvl8pPr>
                      <a:lvl9pPr marL="3657600" algn="l" defTabSz="914400" rtl="0" eaLnBrk="1" latinLnBrk="0" hangingPunct="1">
                        <a:defRPr sz="1800" kern="1200">
                          <a:solidFill>
                            <a:schemeClr val="tx1"/>
                          </a:solidFill>
                          <a:latin typeface="Bitstream Vera Sans"/>
                          <a:ea typeface="msgothic"/>
                          <a:cs typeface="msgothic"/>
                        </a:defRPr>
                      </a:lvl9pPr>
                    </a:lstStyle>
                    <a:p>
                      <a:pPr marL="0" marR="0" lvl="0" indent="0" algn="l" defTabSz="914400" rtl="0" eaLnBrk="1" fontAlgn="b" latinLnBrk="0" hangingPunct="1">
                        <a:lnSpc>
                          <a:spcPct val="100000"/>
                        </a:lnSpc>
                        <a:spcBef>
                          <a:spcPct val="0"/>
                        </a:spcBef>
                        <a:spcAft>
                          <a:spcPct val="0"/>
                        </a:spcAft>
                        <a:buClrTx/>
                        <a:buSzTx/>
                        <a:buFontTx/>
                        <a:buNone/>
                        <a:tabLst/>
                      </a:pPr>
                      <a:r>
                        <a:rPr lang="en-US" sz="1600" kern="1200" dirty="0" smtClean="0">
                          <a:solidFill>
                            <a:schemeClr val="dk1"/>
                          </a:solidFill>
                          <a:latin typeface="+mn-lt"/>
                          <a:ea typeface="+mn-ea"/>
                          <a:cs typeface="+mn-cs"/>
                        </a:rPr>
                        <a:t>Corruption of data                Malicious code introduction     System bugs                         Unauthorized access</a:t>
                      </a:r>
                    </a:p>
                  </a:txBody>
                  <a:tcPr anchor="ctr" horzOverflow="overflow"/>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213" y="387350"/>
            <a:ext cx="8805862" cy="755650"/>
          </a:xfrm>
        </p:spPr>
        <p:txBody>
          <a:bodyPr>
            <a:normAutofit/>
          </a:bodyPr>
          <a:lstStyle/>
          <a:p>
            <a:pPr algn="l"/>
            <a:r>
              <a:rPr lang="en-US" sz="2500" b="1" dirty="0" smtClean="0">
                <a:solidFill>
                  <a:schemeClr val="tx2">
                    <a:lumMod val="75000"/>
                  </a:schemeClr>
                </a:solidFill>
                <a:latin typeface="Verdana" pitchFamily="34" charset="0"/>
              </a:rPr>
              <a:t>Threat Sources</a:t>
            </a:r>
            <a:endParaRPr lang="en-US" sz="2500" b="1" dirty="0">
              <a:solidFill>
                <a:schemeClr val="tx2">
                  <a:lumMod val="75000"/>
                </a:schemeClr>
              </a:solidFill>
              <a:latin typeface="Verdana" pitchFamily="34" charset="0"/>
            </a:endParaRPr>
          </a:p>
        </p:txBody>
      </p:sp>
      <p:graphicFrame>
        <p:nvGraphicFramePr>
          <p:cNvPr id="5" name="Table 4"/>
          <p:cNvGraphicFramePr>
            <a:graphicFrameLocks noGrp="1"/>
          </p:cNvGraphicFramePr>
          <p:nvPr/>
        </p:nvGraphicFramePr>
        <p:xfrm>
          <a:off x="533400" y="1219200"/>
          <a:ext cx="8110566" cy="4686539"/>
        </p:xfrm>
        <a:graphic>
          <a:graphicData uri="http://schemas.openxmlformats.org/drawingml/2006/table">
            <a:tbl>
              <a:tblPr firstRow="1" bandRow="1">
                <a:effectLst>
                  <a:outerShdw blurRad="63500" sx="102000" sy="102000" algn="ctr" rotWithShape="0">
                    <a:prstClr val="black">
                      <a:alpha val="40000"/>
                    </a:prstClr>
                  </a:outerShdw>
                </a:effectLst>
                <a:tableStyleId>{7DF18680-E054-41AD-8BC1-D1AEF772440D}</a:tableStyleId>
              </a:tblPr>
              <a:tblGrid>
                <a:gridCol w="3711146"/>
                <a:gridCol w="4399420"/>
              </a:tblGrid>
              <a:tr h="419339">
                <a:tc>
                  <a:txBody>
                    <a:bodyPr/>
                    <a:lstStyle/>
                    <a:p>
                      <a:pPr algn="ctr"/>
                      <a:r>
                        <a:rPr lang="en-US" sz="1600" dirty="0" smtClean="0"/>
                        <a:t>Categories of  Threat</a:t>
                      </a:r>
                      <a:endParaRPr lang="en-US" sz="1600" b="1" dirty="0"/>
                    </a:p>
                  </a:txBody>
                  <a:tcPr/>
                </a:tc>
                <a:tc>
                  <a:txBody>
                    <a:bodyPr/>
                    <a:lstStyle/>
                    <a:p>
                      <a:pPr algn="ctr"/>
                      <a:r>
                        <a:rPr lang="en-US" sz="1600" dirty="0" smtClean="0"/>
                        <a:t>Example</a:t>
                      </a:r>
                      <a:endParaRPr lang="en-US" sz="1600" b="1" dirty="0"/>
                    </a:p>
                  </a:txBody>
                  <a:tcPr/>
                </a:tc>
              </a:tr>
              <a:tr h="310195">
                <a:tc>
                  <a:txBody>
                    <a:bodyPr/>
                    <a:lstStyle/>
                    <a:p>
                      <a:r>
                        <a:rPr lang="en-US" sz="1600" dirty="0" smtClean="0"/>
                        <a:t>Human Errors or failures</a:t>
                      </a:r>
                      <a:endParaRPr lang="en-US" sz="1600" b="1" dirty="0"/>
                    </a:p>
                  </a:txBody>
                  <a:tcPr/>
                </a:tc>
                <a:tc>
                  <a:txBody>
                    <a:bodyPr/>
                    <a:lstStyle/>
                    <a:p>
                      <a:r>
                        <a:rPr lang="en-US" sz="1600" dirty="0" smtClean="0"/>
                        <a:t>Accidents,  Employee mistakes</a:t>
                      </a:r>
                      <a:endParaRPr lang="en-US" sz="1600" b="1" dirty="0"/>
                    </a:p>
                  </a:txBody>
                  <a:tcPr/>
                </a:tc>
              </a:tr>
              <a:tr h="310195">
                <a:tc>
                  <a:txBody>
                    <a:bodyPr/>
                    <a:lstStyle/>
                    <a:p>
                      <a:r>
                        <a:rPr lang="en-US" sz="1600" dirty="0" smtClean="0"/>
                        <a:t>Compromise to Intellectual Property</a:t>
                      </a:r>
                      <a:endParaRPr lang="en-US" sz="1600" b="1" dirty="0"/>
                    </a:p>
                  </a:txBody>
                  <a:tcPr/>
                </a:tc>
                <a:tc>
                  <a:txBody>
                    <a:bodyPr/>
                    <a:lstStyle/>
                    <a:p>
                      <a:r>
                        <a:rPr lang="en-US" sz="1600" dirty="0" smtClean="0"/>
                        <a:t>Piracy, Copyright infringements</a:t>
                      </a:r>
                      <a:endParaRPr lang="en-US" sz="1600" b="1" dirty="0"/>
                    </a:p>
                  </a:txBody>
                  <a:tcPr/>
                </a:tc>
              </a:tr>
              <a:tr h="310195">
                <a:tc>
                  <a:txBody>
                    <a:bodyPr/>
                    <a:lstStyle/>
                    <a:p>
                      <a:r>
                        <a:rPr lang="en-US" sz="1600" dirty="0" smtClean="0"/>
                        <a:t>Deliberate</a:t>
                      </a:r>
                      <a:r>
                        <a:rPr lang="en-US" sz="1600" baseline="0" dirty="0" smtClean="0"/>
                        <a:t> Acts or espionage or trespass</a:t>
                      </a:r>
                      <a:endParaRPr lang="en-US" sz="1600" b="1" dirty="0"/>
                    </a:p>
                  </a:txBody>
                  <a:tcPr/>
                </a:tc>
                <a:tc>
                  <a:txBody>
                    <a:bodyPr/>
                    <a:lstStyle/>
                    <a:p>
                      <a:r>
                        <a:rPr lang="en-US" sz="1600" dirty="0" smtClean="0"/>
                        <a:t>Unauthorized Access and/or  data collection</a:t>
                      </a:r>
                      <a:endParaRPr lang="en-US" sz="1600" b="1" dirty="0"/>
                    </a:p>
                  </a:txBody>
                  <a:tcPr/>
                </a:tc>
              </a:tr>
              <a:tr h="310195">
                <a:tc>
                  <a:txBody>
                    <a:bodyPr/>
                    <a:lstStyle/>
                    <a:p>
                      <a:r>
                        <a:rPr lang="en-US" sz="1600" dirty="0" smtClean="0"/>
                        <a:t>Deliberate Acts of Information extortion</a:t>
                      </a:r>
                      <a:endParaRPr lang="en-US" sz="1600" b="1" dirty="0"/>
                    </a:p>
                  </a:txBody>
                  <a:tcPr/>
                </a:tc>
                <a:tc>
                  <a:txBody>
                    <a:bodyPr/>
                    <a:lstStyle/>
                    <a:p>
                      <a:r>
                        <a:rPr lang="en-US" sz="1600" dirty="0" smtClean="0"/>
                        <a:t>Blackmail of information exposure / disclosure</a:t>
                      </a:r>
                      <a:endParaRPr lang="en-US" sz="1600" b="1" dirty="0"/>
                    </a:p>
                  </a:txBody>
                  <a:tcPr/>
                </a:tc>
              </a:tr>
              <a:tr h="310195">
                <a:tc>
                  <a:txBody>
                    <a:bodyPr/>
                    <a:lstStyle/>
                    <a:p>
                      <a:r>
                        <a:rPr lang="en-US" sz="1600" dirty="0" smtClean="0"/>
                        <a:t>Deliberate Acts of sabotage /  vandalism</a:t>
                      </a:r>
                      <a:endParaRPr lang="en-US" sz="1600" b="1" dirty="0"/>
                    </a:p>
                  </a:txBody>
                  <a:tcPr/>
                </a:tc>
                <a:tc>
                  <a:txBody>
                    <a:bodyPr/>
                    <a:lstStyle/>
                    <a:p>
                      <a:r>
                        <a:rPr lang="en-US" sz="1600" dirty="0" smtClean="0"/>
                        <a:t>Destruction of systems / information</a:t>
                      </a:r>
                      <a:endParaRPr lang="en-US" sz="1600" b="1" dirty="0"/>
                    </a:p>
                  </a:txBody>
                  <a:tcPr/>
                </a:tc>
              </a:tr>
              <a:tr h="310195">
                <a:tc>
                  <a:txBody>
                    <a:bodyPr/>
                    <a:lstStyle/>
                    <a:p>
                      <a:r>
                        <a:rPr lang="en-US" sz="1600" dirty="0" smtClean="0"/>
                        <a:t>Deliberate Acts</a:t>
                      </a:r>
                      <a:r>
                        <a:rPr lang="en-US" sz="1600" baseline="0" dirty="0" smtClean="0"/>
                        <a:t> of theft</a:t>
                      </a:r>
                      <a:endParaRPr lang="en-US" sz="1600" b="1" dirty="0"/>
                    </a:p>
                  </a:txBody>
                  <a:tcPr/>
                </a:tc>
                <a:tc>
                  <a:txBody>
                    <a:bodyPr/>
                    <a:lstStyle/>
                    <a:p>
                      <a:r>
                        <a:rPr lang="en-US" sz="1600" dirty="0" smtClean="0"/>
                        <a:t>Illegal confiscation of  equipment</a:t>
                      </a:r>
                      <a:r>
                        <a:rPr lang="en-US" sz="1600" baseline="0" dirty="0" smtClean="0"/>
                        <a:t> or information</a:t>
                      </a:r>
                      <a:endParaRPr lang="en-US" sz="1600" b="1" dirty="0"/>
                    </a:p>
                  </a:txBody>
                  <a:tcPr/>
                </a:tc>
              </a:tr>
              <a:tr h="310195">
                <a:tc>
                  <a:txBody>
                    <a:bodyPr/>
                    <a:lstStyle/>
                    <a:p>
                      <a:r>
                        <a:rPr lang="en-US" sz="1600" dirty="0" smtClean="0"/>
                        <a:t>Deliberate software attacks</a:t>
                      </a:r>
                      <a:endParaRPr lang="en-US" sz="1600" b="1" dirty="0"/>
                    </a:p>
                  </a:txBody>
                  <a:tcPr/>
                </a:tc>
                <a:tc>
                  <a:txBody>
                    <a:bodyPr/>
                    <a:lstStyle/>
                    <a:p>
                      <a:r>
                        <a:rPr lang="en-US" sz="1600" dirty="0" smtClean="0"/>
                        <a:t>Viruses, worms,  macros Denial of service</a:t>
                      </a:r>
                      <a:endParaRPr lang="en-US" sz="1600" b="1" dirty="0"/>
                    </a:p>
                  </a:txBody>
                  <a:tcPr/>
                </a:tc>
              </a:tr>
              <a:tr h="333476">
                <a:tc>
                  <a:txBody>
                    <a:bodyPr/>
                    <a:lstStyle/>
                    <a:p>
                      <a:r>
                        <a:rPr lang="en-US" sz="1600" dirty="0" smtClean="0"/>
                        <a:t>Deviations in</a:t>
                      </a:r>
                      <a:r>
                        <a:rPr lang="en-US" sz="1600" baseline="0" dirty="0" smtClean="0"/>
                        <a:t> quality of service from service provider</a:t>
                      </a:r>
                      <a:endParaRPr lang="en-US" sz="1600" b="1" dirty="0"/>
                    </a:p>
                  </a:txBody>
                  <a:tcPr/>
                </a:tc>
                <a:tc>
                  <a:txBody>
                    <a:bodyPr/>
                    <a:lstStyle/>
                    <a:p>
                      <a:r>
                        <a:rPr lang="en-US" sz="1600" dirty="0" smtClean="0"/>
                        <a:t>Power and</a:t>
                      </a:r>
                      <a:r>
                        <a:rPr lang="en-US" sz="1600" baseline="0" dirty="0" smtClean="0"/>
                        <a:t> WAN issues</a:t>
                      </a:r>
                      <a:endParaRPr lang="en-US" sz="1600" b="1" dirty="0"/>
                    </a:p>
                  </a:txBody>
                  <a:tcPr/>
                </a:tc>
              </a:tr>
              <a:tr h="310195">
                <a:tc>
                  <a:txBody>
                    <a:bodyPr/>
                    <a:lstStyle/>
                    <a:p>
                      <a:r>
                        <a:rPr lang="en-US" sz="1600" dirty="0" smtClean="0"/>
                        <a:t>Forces of nature</a:t>
                      </a:r>
                      <a:endParaRPr lang="en-US" sz="1600" b="1" dirty="0"/>
                    </a:p>
                  </a:txBody>
                  <a:tcPr/>
                </a:tc>
                <a:tc>
                  <a:txBody>
                    <a:bodyPr/>
                    <a:lstStyle/>
                    <a:p>
                      <a:r>
                        <a:rPr lang="en-US" sz="1600" dirty="0" smtClean="0"/>
                        <a:t>Fire, flood, earthquake, lightening</a:t>
                      </a:r>
                      <a:endParaRPr lang="en-US" sz="1600" b="1" dirty="0"/>
                    </a:p>
                  </a:txBody>
                  <a:tcPr/>
                </a:tc>
              </a:tr>
              <a:tr h="310195">
                <a:tc>
                  <a:txBody>
                    <a:bodyPr/>
                    <a:lstStyle/>
                    <a:p>
                      <a:r>
                        <a:rPr lang="en-US" sz="1600" dirty="0" smtClean="0"/>
                        <a:t>Technical</a:t>
                      </a:r>
                      <a:r>
                        <a:rPr lang="en-US" sz="1600" baseline="0" dirty="0" smtClean="0"/>
                        <a:t>  hardware failures or errors</a:t>
                      </a:r>
                      <a:endParaRPr lang="en-US" sz="1600" b="1" dirty="0"/>
                    </a:p>
                  </a:txBody>
                  <a:tcPr/>
                </a:tc>
                <a:tc>
                  <a:txBody>
                    <a:bodyPr/>
                    <a:lstStyle/>
                    <a:p>
                      <a:r>
                        <a:rPr lang="en-US" sz="1600" dirty="0" smtClean="0"/>
                        <a:t>Equipment failures / errors</a:t>
                      </a:r>
                      <a:endParaRPr lang="en-US" sz="1600" b="1" dirty="0"/>
                    </a:p>
                  </a:txBody>
                  <a:tcPr/>
                </a:tc>
              </a:tr>
              <a:tr h="310195">
                <a:tc>
                  <a:txBody>
                    <a:bodyPr/>
                    <a:lstStyle/>
                    <a:p>
                      <a:r>
                        <a:rPr lang="en-US" sz="1600" dirty="0" smtClean="0"/>
                        <a:t>Technical software failures or</a:t>
                      </a:r>
                      <a:r>
                        <a:rPr lang="en-US" sz="1600" baseline="0" dirty="0" smtClean="0"/>
                        <a:t> errors</a:t>
                      </a:r>
                      <a:endParaRPr lang="en-US" sz="1600" b="1" dirty="0"/>
                    </a:p>
                  </a:txBody>
                  <a:tcPr/>
                </a:tc>
                <a:tc>
                  <a:txBody>
                    <a:bodyPr/>
                    <a:lstStyle/>
                    <a:p>
                      <a:r>
                        <a:rPr lang="en-US" sz="1600" dirty="0" smtClean="0"/>
                        <a:t>Bugs, code problems,  unknown loopholes</a:t>
                      </a:r>
                      <a:endParaRPr lang="en-US" sz="1600" b="1" dirty="0"/>
                    </a:p>
                  </a:txBody>
                  <a:tcPr/>
                </a:tc>
              </a:tr>
              <a:tr h="310195">
                <a:tc>
                  <a:txBody>
                    <a:bodyPr/>
                    <a:lstStyle/>
                    <a:p>
                      <a:r>
                        <a:rPr lang="en-US" sz="1600" dirty="0" smtClean="0"/>
                        <a:t>Technological Obsolesce</a:t>
                      </a:r>
                      <a:endParaRPr lang="en-US" sz="1600" b="1" dirty="0"/>
                    </a:p>
                  </a:txBody>
                  <a:tcPr/>
                </a:tc>
                <a:tc>
                  <a:txBody>
                    <a:bodyPr/>
                    <a:lstStyle/>
                    <a:p>
                      <a:r>
                        <a:rPr lang="en-US" sz="1600" dirty="0" smtClean="0"/>
                        <a:t>Antiquated  or  outdated technologies</a:t>
                      </a:r>
                      <a:endParaRPr lang="en-US" sz="1600" b="1"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Threat Sources</a:t>
            </a:r>
            <a:endParaRPr lang="en-US" sz="2500" b="1" dirty="0">
              <a:solidFill>
                <a:schemeClr val="tx2">
                  <a:lumMod val="75000"/>
                </a:schemeClr>
              </a:solidFill>
              <a:latin typeface="Verdana" pitchFamily="34" charset="0"/>
            </a:endParaRPr>
          </a:p>
        </p:txBody>
      </p:sp>
      <p:pic>
        <p:nvPicPr>
          <p:cNvPr id="5" name="Picture 7" descr="password"/>
          <p:cNvPicPr>
            <a:picLocks noChangeAspect="1" noChangeArrowheads="1"/>
          </p:cNvPicPr>
          <p:nvPr/>
        </p:nvPicPr>
        <p:blipFill>
          <a:blip r:embed="rId3"/>
          <a:srcRect/>
          <a:stretch>
            <a:fillRect/>
          </a:stretch>
        </p:blipFill>
        <p:spPr bwMode="auto">
          <a:xfrm>
            <a:off x="990600" y="1231900"/>
            <a:ext cx="1450975" cy="1235075"/>
          </a:xfrm>
          <a:prstGeom prst="rect">
            <a:avLst/>
          </a:prstGeom>
          <a:noFill/>
          <a:ln w="9525">
            <a:noFill/>
            <a:miter lim="800000"/>
            <a:headEnd/>
            <a:tailEnd/>
          </a:ln>
        </p:spPr>
      </p:pic>
      <p:sp>
        <p:nvSpPr>
          <p:cNvPr id="6" name="Text Box 9"/>
          <p:cNvSpPr txBox="1">
            <a:spLocks noChangeArrowheads="1"/>
          </p:cNvSpPr>
          <p:nvPr/>
        </p:nvSpPr>
        <p:spPr bwMode="auto">
          <a:xfrm>
            <a:off x="990600" y="2543175"/>
            <a:ext cx="1676400" cy="600075"/>
          </a:xfrm>
          <a:prstGeom prst="rect">
            <a:avLst/>
          </a:prstGeom>
          <a:noFill/>
          <a:ln w="12700">
            <a:noFill/>
            <a:miter lim="800000"/>
            <a:headEnd/>
            <a:tailEnd/>
          </a:ln>
          <a:effectLst/>
        </p:spPr>
        <p:txBody>
          <a:bodyPr>
            <a:spAutoFit/>
          </a:bodyPr>
          <a:lstStyle/>
          <a:p>
            <a:pPr algn="ctr" fontAlgn="auto">
              <a:spcBef>
                <a:spcPct val="50000"/>
              </a:spcBef>
              <a:spcAft>
                <a:spcPts val="0"/>
              </a:spcAft>
              <a:defRPr/>
            </a:pPr>
            <a:r>
              <a:rPr lang="en-US" sz="1100" b="1" dirty="0">
                <a:solidFill>
                  <a:schemeClr val="tx2">
                    <a:lumMod val="75000"/>
                  </a:schemeClr>
                </a:solidFill>
                <a:latin typeface="Verdana" pitchFamily="34" charset="0"/>
              </a:rPr>
              <a:t>High User Knowledge of IT Systems</a:t>
            </a:r>
          </a:p>
        </p:txBody>
      </p:sp>
      <p:pic>
        <p:nvPicPr>
          <p:cNvPr id="7" name="Picture 10" descr="PE03479_[1]"/>
          <p:cNvPicPr>
            <a:picLocks noChangeAspect="1" noChangeArrowheads="1"/>
          </p:cNvPicPr>
          <p:nvPr/>
        </p:nvPicPr>
        <p:blipFill>
          <a:blip r:embed="rId4"/>
          <a:srcRect/>
          <a:stretch>
            <a:fillRect/>
          </a:stretch>
        </p:blipFill>
        <p:spPr bwMode="auto">
          <a:xfrm>
            <a:off x="3581400" y="1271588"/>
            <a:ext cx="1195388" cy="1195387"/>
          </a:xfrm>
          <a:prstGeom prst="rect">
            <a:avLst/>
          </a:prstGeom>
          <a:noFill/>
          <a:ln w="9525">
            <a:noFill/>
            <a:miter lim="800000"/>
            <a:headEnd/>
            <a:tailEnd/>
          </a:ln>
        </p:spPr>
      </p:pic>
      <p:sp>
        <p:nvSpPr>
          <p:cNvPr id="8" name="Text Box 11"/>
          <p:cNvSpPr txBox="1">
            <a:spLocks noChangeArrowheads="1"/>
          </p:cNvSpPr>
          <p:nvPr/>
        </p:nvSpPr>
        <p:spPr bwMode="auto">
          <a:xfrm>
            <a:off x="3581400" y="2601913"/>
            <a:ext cx="1476375" cy="600075"/>
          </a:xfrm>
          <a:prstGeom prst="rect">
            <a:avLst/>
          </a:prstGeom>
          <a:noFill/>
          <a:ln w="12700">
            <a:noFill/>
            <a:miter lim="800000"/>
            <a:headEnd/>
            <a:tailEnd/>
          </a:ln>
          <a:effectLst/>
        </p:spPr>
        <p:txBody>
          <a:bodyPr>
            <a:spAutoFit/>
          </a:bodyPr>
          <a:lstStyle/>
          <a:p>
            <a:pPr algn="ctr" fontAlgn="auto">
              <a:spcBef>
                <a:spcPct val="50000"/>
              </a:spcBef>
              <a:spcAft>
                <a:spcPts val="0"/>
              </a:spcAft>
              <a:defRPr/>
            </a:pPr>
            <a:r>
              <a:rPr lang="en-US" sz="1100" b="1" dirty="0">
                <a:solidFill>
                  <a:schemeClr val="tx2">
                    <a:lumMod val="75000"/>
                  </a:schemeClr>
                </a:solidFill>
                <a:latin typeface="Verdana" pitchFamily="34" charset="0"/>
              </a:rPr>
              <a:t>Theft, Sabotage, Misuse</a:t>
            </a:r>
          </a:p>
        </p:txBody>
      </p:sp>
      <p:grpSp>
        <p:nvGrpSpPr>
          <p:cNvPr id="3" name="Group 14"/>
          <p:cNvGrpSpPr>
            <a:grpSpLocks/>
          </p:cNvGrpSpPr>
          <p:nvPr/>
        </p:nvGrpSpPr>
        <p:grpSpPr bwMode="auto">
          <a:xfrm>
            <a:off x="6248400" y="1376363"/>
            <a:ext cx="1898650" cy="938212"/>
            <a:chOff x="3648" y="864"/>
            <a:chExt cx="1605" cy="791"/>
          </a:xfrm>
        </p:grpSpPr>
        <p:pic>
          <p:nvPicPr>
            <p:cNvPr id="10" name="Picture 12" descr="j0210820[1]"/>
            <p:cNvPicPr>
              <a:picLocks noChangeAspect="1" noChangeArrowheads="1"/>
            </p:cNvPicPr>
            <p:nvPr/>
          </p:nvPicPr>
          <p:blipFill>
            <a:blip r:embed="rId5"/>
            <a:srcRect/>
            <a:stretch>
              <a:fillRect/>
            </a:stretch>
          </p:blipFill>
          <p:spPr bwMode="auto">
            <a:xfrm>
              <a:off x="3648" y="864"/>
              <a:ext cx="912" cy="685"/>
            </a:xfrm>
            <a:prstGeom prst="rect">
              <a:avLst/>
            </a:prstGeom>
            <a:noFill/>
            <a:ln w="9525">
              <a:noFill/>
              <a:miter lim="800000"/>
              <a:headEnd/>
              <a:tailEnd/>
            </a:ln>
          </p:spPr>
        </p:pic>
        <p:pic>
          <p:nvPicPr>
            <p:cNvPr id="11" name="Picture 13" descr="AN00785_[1]"/>
            <p:cNvPicPr>
              <a:picLocks noChangeAspect="1" noChangeArrowheads="1"/>
            </p:cNvPicPr>
            <p:nvPr/>
          </p:nvPicPr>
          <p:blipFill>
            <a:blip r:embed="rId6"/>
            <a:srcRect/>
            <a:stretch>
              <a:fillRect/>
            </a:stretch>
          </p:blipFill>
          <p:spPr bwMode="auto">
            <a:xfrm>
              <a:off x="4560" y="864"/>
              <a:ext cx="693" cy="791"/>
            </a:xfrm>
            <a:prstGeom prst="rect">
              <a:avLst/>
            </a:prstGeom>
            <a:noFill/>
            <a:ln w="9525">
              <a:noFill/>
              <a:miter lim="800000"/>
              <a:headEnd/>
              <a:tailEnd/>
            </a:ln>
          </p:spPr>
        </p:pic>
      </p:grpSp>
      <p:sp>
        <p:nvSpPr>
          <p:cNvPr id="12" name="Text Box 15"/>
          <p:cNvSpPr txBox="1">
            <a:spLocks noChangeArrowheads="1"/>
          </p:cNvSpPr>
          <p:nvPr/>
        </p:nvSpPr>
        <p:spPr bwMode="auto">
          <a:xfrm>
            <a:off x="6324600" y="2601913"/>
            <a:ext cx="1816100" cy="261937"/>
          </a:xfrm>
          <a:prstGeom prst="rect">
            <a:avLst/>
          </a:prstGeom>
          <a:noFill/>
          <a:ln w="12700">
            <a:noFill/>
            <a:miter lim="800000"/>
            <a:headEnd/>
            <a:tailEnd/>
          </a:ln>
          <a:effectLst/>
        </p:spPr>
        <p:txBody>
          <a:bodyPr>
            <a:spAutoFit/>
          </a:bodyPr>
          <a:lstStyle/>
          <a:p>
            <a:pPr algn="ctr" fontAlgn="auto">
              <a:spcBef>
                <a:spcPct val="50000"/>
              </a:spcBef>
              <a:spcAft>
                <a:spcPts val="0"/>
              </a:spcAft>
              <a:defRPr/>
            </a:pPr>
            <a:r>
              <a:rPr lang="en-US" sz="1100" b="1" dirty="0">
                <a:solidFill>
                  <a:schemeClr val="tx2">
                    <a:lumMod val="75000"/>
                  </a:schemeClr>
                </a:solidFill>
                <a:latin typeface="Verdana" pitchFamily="34" charset="0"/>
              </a:rPr>
              <a:t>Virus Attacks</a:t>
            </a:r>
          </a:p>
        </p:txBody>
      </p:sp>
      <p:pic>
        <p:nvPicPr>
          <p:cNvPr id="13" name="Picture 16"/>
          <p:cNvPicPr>
            <a:picLocks noChangeAspect="1" noChangeArrowheads="1"/>
          </p:cNvPicPr>
          <p:nvPr/>
        </p:nvPicPr>
        <p:blipFill>
          <a:blip r:embed="rId7"/>
          <a:srcRect/>
          <a:stretch>
            <a:fillRect/>
          </a:stretch>
        </p:blipFill>
        <p:spPr bwMode="auto">
          <a:xfrm>
            <a:off x="1066800" y="3686175"/>
            <a:ext cx="1081088" cy="1195388"/>
          </a:xfrm>
          <a:prstGeom prst="rect">
            <a:avLst/>
          </a:prstGeom>
          <a:noFill/>
          <a:ln w="12700">
            <a:noFill/>
            <a:miter lim="800000"/>
            <a:headEnd/>
            <a:tailEnd/>
          </a:ln>
        </p:spPr>
      </p:pic>
      <p:sp>
        <p:nvSpPr>
          <p:cNvPr id="14" name="Text Box 17"/>
          <p:cNvSpPr txBox="1">
            <a:spLocks noChangeArrowheads="1"/>
          </p:cNvSpPr>
          <p:nvPr/>
        </p:nvSpPr>
        <p:spPr bwMode="auto">
          <a:xfrm>
            <a:off x="914400" y="5114925"/>
            <a:ext cx="1401763" cy="600075"/>
          </a:xfrm>
          <a:prstGeom prst="rect">
            <a:avLst/>
          </a:prstGeom>
          <a:noFill/>
          <a:ln w="12700">
            <a:noFill/>
            <a:miter lim="800000"/>
            <a:headEnd/>
            <a:tailEnd/>
          </a:ln>
          <a:effectLst/>
        </p:spPr>
        <p:txBody>
          <a:bodyPr>
            <a:spAutoFit/>
          </a:bodyPr>
          <a:lstStyle/>
          <a:p>
            <a:pPr algn="ctr" fontAlgn="auto">
              <a:spcBef>
                <a:spcPct val="50000"/>
              </a:spcBef>
              <a:spcAft>
                <a:spcPts val="0"/>
              </a:spcAft>
              <a:defRPr/>
            </a:pPr>
            <a:r>
              <a:rPr lang="en-US" sz="1100" b="1" dirty="0">
                <a:solidFill>
                  <a:schemeClr val="tx2">
                    <a:lumMod val="75000"/>
                  </a:schemeClr>
                </a:solidFill>
                <a:latin typeface="Verdana" pitchFamily="34" charset="0"/>
              </a:rPr>
              <a:t>Systems &amp; Network Failure</a:t>
            </a:r>
          </a:p>
        </p:txBody>
      </p:sp>
      <p:pic>
        <p:nvPicPr>
          <p:cNvPr id="15" name="Picture 18" descr="policy-"/>
          <p:cNvPicPr>
            <a:picLocks noChangeAspect="1" noChangeArrowheads="1"/>
          </p:cNvPicPr>
          <p:nvPr/>
        </p:nvPicPr>
        <p:blipFill>
          <a:blip r:embed="rId8"/>
          <a:srcRect/>
          <a:stretch>
            <a:fillRect/>
          </a:stretch>
        </p:blipFill>
        <p:spPr bwMode="auto">
          <a:xfrm>
            <a:off x="2895600" y="3743325"/>
            <a:ext cx="1422400" cy="1200150"/>
          </a:xfrm>
          <a:prstGeom prst="rect">
            <a:avLst/>
          </a:prstGeom>
          <a:noFill/>
          <a:ln w="9525">
            <a:noFill/>
            <a:miter lim="800000"/>
            <a:headEnd/>
            <a:tailEnd/>
          </a:ln>
        </p:spPr>
      </p:pic>
      <p:pic>
        <p:nvPicPr>
          <p:cNvPr id="16" name="Picture 19" descr="j0098009[1]"/>
          <p:cNvPicPr>
            <a:picLocks noChangeAspect="1" noChangeArrowheads="1"/>
          </p:cNvPicPr>
          <p:nvPr/>
        </p:nvPicPr>
        <p:blipFill>
          <a:blip r:embed="rId9"/>
          <a:srcRect/>
          <a:stretch>
            <a:fillRect/>
          </a:stretch>
        </p:blipFill>
        <p:spPr bwMode="auto">
          <a:xfrm>
            <a:off x="5181600" y="3743325"/>
            <a:ext cx="1250950" cy="1212850"/>
          </a:xfrm>
          <a:prstGeom prst="rect">
            <a:avLst/>
          </a:prstGeom>
          <a:noFill/>
          <a:ln w="9525">
            <a:noFill/>
            <a:miter lim="800000"/>
            <a:headEnd/>
            <a:tailEnd/>
          </a:ln>
        </p:spPr>
      </p:pic>
      <p:sp>
        <p:nvSpPr>
          <p:cNvPr id="17" name="Text Box 21"/>
          <p:cNvSpPr txBox="1">
            <a:spLocks noChangeArrowheads="1"/>
          </p:cNvSpPr>
          <p:nvPr/>
        </p:nvSpPr>
        <p:spPr bwMode="auto">
          <a:xfrm>
            <a:off x="2828925" y="5114925"/>
            <a:ext cx="1438275" cy="430213"/>
          </a:xfrm>
          <a:prstGeom prst="rect">
            <a:avLst/>
          </a:prstGeom>
          <a:noFill/>
          <a:ln w="12700">
            <a:noFill/>
            <a:miter lim="800000"/>
            <a:headEnd/>
            <a:tailEnd/>
          </a:ln>
          <a:effectLst/>
        </p:spPr>
        <p:txBody>
          <a:bodyPr>
            <a:spAutoFit/>
          </a:bodyPr>
          <a:lstStyle/>
          <a:p>
            <a:pPr algn="ctr" fontAlgn="auto">
              <a:spcBef>
                <a:spcPct val="50000"/>
              </a:spcBef>
              <a:spcAft>
                <a:spcPts val="0"/>
              </a:spcAft>
              <a:defRPr/>
            </a:pPr>
            <a:r>
              <a:rPr lang="en-US" sz="1100" b="1" dirty="0">
                <a:solidFill>
                  <a:schemeClr val="tx2">
                    <a:lumMod val="75000"/>
                  </a:schemeClr>
                </a:solidFill>
                <a:latin typeface="Verdana" pitchFamily="34" charset="0"/>
              </a:rPr>
              <a:t>Lack Of Documentation</a:t>
            </a:r>
          </a:p>
        </p:txBody>
      </p:sp>
      <p:grpSp>
        <p:nvGrpSpPr>
          <p:cNvPr id="9" name="Group 27"/>
          <p:cNvGrpSpPr>
            <a:grpSpLocks/>
          </p:cNvGrpSpPr>
          <p:nvPr/>
        </p:nvGrpSpPr>
        <p:grpSpPr bwMode="auto">
          <a:xfrm>
            <a:off x="7086600" y="3819525"/>
            <a:ext cx="1476375" cy="966788"/>
            <a:chOff x="4512" y="2544"/>
            <a:chExt cx="1248" cy="816"/>
          </a:xfrm>
        </p:grpSpPr>
        <p:pic>
          <p:nvPicPr>
            <p:cNvPr id="19" name="Picture 23" descr="MCj04316220000[1]"/>
            <p:cNvPicPr>
              <a:picLocks noChangeAspect="1" noChangeArrowheads="1"/>
            </p:cNvPicPr>
            <p:nvPr/>
          </p:nvPicPr>
          <p:blipFill>
            <a:blip r:embed="rId10"/>
            <a:srcRect/>
            <a:stretch>
              <a:fillRect/>
            </a:stretch>
          </p:blipFill>
          <p:spPr bwMode="auto">
            <a:xfrm>
              <a:off x="5184" y="2736"/>
              <a:ext cx="576" cy="576"/>
            </a:xfrm>
            <a:prstGeom prst="rect">
              <a:avLst/>
            </a:prstGeom>
            <a:noFill/>
            <a:ln w="9525">
              <a:noFill/>
              <a:miter lim="800000"/>
              <a:headEnd/>
              <a:tailEnd/>
            </a:ln>
          </p:spPr>
        </p:pic>
        <p:pic>
          <p:nvPicPr>
            <p:cNvPr id="20" name="Picture 24" descr="j0293828"/>
            <p:cNvPicPr>
              <a:picLocks noChangeAspect="1" noChangeArrowheads="1"/>
            </p:cNvPicPr>
            <p:nvPr/>
          </p:nvPicPr>
          <p:blipFill>
            <a:blip r:embed="rId11"/>
            <a:srcRect/>
            <a:stretch>
              <a:fillRect/>
            </a:stretch>
          </p:blipFill>
          <p:spPr bwMode="auto">
            <a:xfrm>
              <a:off x="4512" y="2544"/>
              <a:ext cx="593" cy="816"/>
            </a:xfrm>
            <a:prstGeom prst="rect">
              <a:avLst/>
            </a:prstGeom>
            <a:noFill/>
            <a:ln w="9525">
              <a:noFill/>
              <a:miter lim="800000"/>
              <a:headEnd/>
              <a:tailEnd/>
            </a:ln>
          </p:spPr>
        </p:pic>
      </p:grpSp>
      <p:sp>
        <p:nvSpPr>
          <p:cNvPr id="21" name="Text Box 26"/>
          <p:cNvSpPr txBox="1">
            <a:spLocks noChangeArrowheads="1"/>
          </p:cNvSpPr>
          <p:nvPr/>
        </p:nvSpPr>
        <p:spPr bwMode="auto">
          <a:xfrm>
            <a:off x="7086600" y="5057775"/>
            <a:ext cx="1458913" cy="600075"/>
          </a:xfrm>
          <a:prstGeom prst="rect">
            <a:avLst/>
          </a:prstGeom>
          <a:noFill/>
          <a:ln w="12700">
            <a:noFill/>
            <a:miter lim="800000"/>
            <a:headEnd/>
            <a:tailEnd/>
          </a:ln>
          <a:effectLst/>
        </p:spPr>
        <p:txBody>
          <a:bodyPr>
            <a:spAutoFit/>
          </a:bodyPr>
          <a:lstStyle/>
          <a:p>
            <a:pPr algn="ctr" fontAlgn="auto">
              <a:spcBef>
                <a:spcPct val="50000"/>
              </a:spcBef>
              <a:spcAft>
                <a:spcPts val="0"/>
              </a:spcAft>
              <a:defRPr/>
            </a:pPr>
            <a:r>
              <a:rPr lang="en-US" sz="1100" b="1" dirty="0">
                <a:solidFill>
                  <a:schemeClr val="tx2">
                    <a:lumMod val="75000"/>
                  </a:schemeClr>
                </a:solidFill>
                <a:latin typeface="Verdana" pitchFamily="34" charset="0"/>
              </a:rPr>
              <a:t>Natural Calamities &amp; Fire</a:t>
            </a:r>
          </a:p>
        </p:txBody>
      </p:sp>
      <p:sp>
        <p:nvSpPr>
          <p:cNvPr id="22" name="Text Box 26"/>
          <p:cNvSpPr txBox="1">
            <a:spLocks noChangeArrowheads="1"/>
          </p:cNvSpPr>
          <p:nvPr/>
        </p:nvSpPr>
        <p:spPr bwMode="auto">
          <a:xfrm>
            <a:off x="5105400" y="5105400"/>
            <a:ext cx="1458913" cy="261610"/>
          </a:xfrm>
          <a:prstGeom prst="rect">
            <a:avLst/>
          </a:prstGeom>
          <a:noFill/>
          <a:ln w="12700">
            <a:noFill/>
            <a:miter lim="800000"/>
            <a:headEnd/>
            <a:tailEnd/>
          </a:ln>
          <a:effectLst/>
        </p:spPr>
        <p:txBody>
          <a:bodyPr>
            <a:spAutoFit/>
          </a:bodyPr>
          <a:lstStyle/>
          <a:p>
            <a:pPr algn="ctr" fontAlgn="auto">
              <a:spcBef>
                <a:spcPct val="50000"/>
              </a:spcBef>
              <a:spcAft>
                <a:spcPts val="0"/>
              </a:spcAft>
              <a:defRPr/>
            </a:pPr>
            <a:r>
              <a:rPr lang="en-US" sz="1100" b="1" dirty="0" smtClean="0">
                <a:solidFill>
                  <a:schemeClr val="tx2">
                    <a:lumMod val="75000"/>
                  </a:schemeClr>
                </a:solidFill>
                <a:latin typeface="Verdana" pitchFamily="34" charset="0"/>
              </a:rPr>
              <a:t>Lack of security </a:t>
            </a:r>
            <a:endParaRPr lang="en-US" sz="1100" b="1" dirty="0">
              <a:solidFill>
                <a:schemeClr val="tx2">
                  <a:lumMod val="75000"/>
                </a:schemeClr>
              </a:solidFill>
              <a:latin typeface="Verdan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linds(horizontal)">
                                      <p:cBhvr>
                                        <p:cTn id="14" dur="1000"/>
                                        <p:tgtEl>
                                          <p:spTgt spid="7"/>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par>
                          <p:cTn id="18" fill="hold">
                            <p:stCondLst>
                              <p:cond delay="1500"/>
                            </p:stCondLst>
                            <p:childTnLst>
                              <p:par>
                                <p:cTn id="19" presetID="3" presetClass="entr" presetSubtype="1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linds(horizontal)">
                                      <p:cBhvr>
                                        <p:cTn id="21" dur="1000"/>
                                        <p:tgtEl>
                                          <p:spTgt spid="3"/>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linds(horizontal)">
                                      <p:cBhvr>
                                        <p:cTn id="24" dur="500"/>
                                        <p:tgtEl>
                                          <p:spTgt spid="12"/>
                                        </p:tgtEl>
                                      </p:cBhvr>
                                    </p:animEffect>
                                  </p:childTnLst>
                                </p:cTn>
                              </p:par>
                            </p:childTnLst>
                          </p:cTn>
                        </p:par>
                        <p:par>
                          <p:cTn id="25" fill="hold">
                            <p:stCondLst>
                              <p:cond delay="2500"/>
                            </p:stCondLst>
                            <p:childTnLst>
                              <p:par>
                                <p:cTn id="26" presetID="3" presetClass="entr" presetSubtype="1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linds(horizontal)">
                                      <p:cBhvr>
                                        <p:cTn id="28" dur="1000"/>
                                        <p:tgtEl>
                                          <p:spTgt spid="13"/>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linds(horizontal)">
                                      <p:cBhvr>
                                        <p:cTn id="31" dur="500"/>
                                        <p:tgtEl>
                                          <p:spTgt spid="14"/>
                                        </p:tgtEl>
                                      </p:cBhvr>
                                    </p:animEffect>
                                  </p:childTnLst>
                                </p:cTn>
                              </p:par>
                            </p:childTnLst>
                          </p:cTn>
                        </p:par>
                        <p:par>
                          <p:cTn id="32" fill="hold">
                            <p:stCondLst>
                              <p:cond delay="3500"/>
                            </p:stCondLst>
                            <p:childTnLst>
                              <p:par>
                                <p:cTn id="33" presetID="3" presetClass="entr" presetSubtype="1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linds(horizontal)">
                                      <p:cBhvr>
                                        <p:cTn id="35" dur="1000"/>
                                        <p:tgtEl>
                                          <p:spTgt spid="15"/>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linds(horizontal)">
                                      <p:cBhvr>
                                        <p:cTn id="38" dur="500"/>
                                        <p:tgtEl>
                                          <p:spTgt spid="17"/>
                                        </p:tgtEl>
                                      </p:cBhvr>
                                    </p:animEffect>
                                  </p:childTnLst>
                                </p:cTn>
                              </p:par>
                            </p:childTnLst>
                          </p:cTn>
                        </p:par>
                        <p:par>
                          <p:cTn id="39" fill="hold">
                            <p:stCondLst>
                              <p:cond delay="4500"/>
                            </p:stCondLst>
                            <p:childTnLst>
                              <p:par>
                                <p:cTn id="40" presetID="3" presetClass="entr" presetSubtype="10"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1000"/>
                                        <p:tgtEl>
                                          <p:spTgt spid="16"/>
                                        </p:tgtEl>
                                      </p:cBhvr>
                                    </p:animEffect>
                                  </p:childTnLst>
                                </p:cTn>
                              </p:par>
                            </p:childTnLst>
                          </p:cTn>
                        </p:par>
                        <p:par>
                          <p:cTn id="43" fill="hold">
                            <p:stCondLst>
                              <p:cond delay="5500"/>
                            </p:stCondLst>
                            <p:childTnLst>
                              <p:par>
                                <p:cTn id="44" presetID="3" presetClass="entr" presetSubtype="10"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linds(horizontal)">
                                      <p:cBhvr>
                                        <p:cTn id="46" dur="500"/>
                                        <p:tgtEl>
                                          <p:spTgt spid="9"/>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blinds(horizontal)">
                                      <p:cBhvr>
                                        <p:cTn id="49" dur="500"/>
                                        <p:tgtEl>
                                          <p:spTgt spid="21"/>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linds(horizontal)">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2" grpId="0"/>
      <p:bldP spid="14" grpId="0"/>
      <p:bldP spid="17" grpId="0"/>
      <p:bldP spid="21" grpId="0"/>
      <p:bldP spid="2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72518" cy="1143000"/>
          </a:xfrm>
        </p:spPr>
        <p:txBody>
          <a:bodyPr>
            <a:normAutofit/>
          </a:bodyPr>
          <a:lstStyle/>
          <a:p>
            <a:pPr algn="l"/>
            <a:r>
              <a:rPr lang="en-US" sz="2500" b="1" dirty="0" smtClean="0">
                <a:solidFill>
                  <a:schemeClr val="tx2">
                    <a:lumMod val="75000"/>
                  </a:schemeClr>
                </a:solidFill>
                <a:latin typeface="Verdana" pitchFamily="34" charset="0"/>
              </a:rPr>
              <a:t>Relationships between assets, risks, threats, vulnerabilities </a:t>
            </a:r>
            <a:endParaRPr lang="en-US" sz="2500" b="1" dirty="0">
              <a:solidFill>
                <a:schemeClr val="tx2">
                  <a:lumMod val="75000"/>
                </a:schemeClr>
              </a:solidFill>
              <a:latin typeface="Verdana" pitchFamily="34" charset="0"/>
            </a:endParaRPr>
          </a:p>
        </p:txBody>
      </p:sp>
      <p:sp>
        <p:nvSpPr>
          <p:cNvPr id="5" name="Rectangle 4"/>
          <p:cNvSpPr/>
          <p:nvPr/>
        </p:nvSpPr>
        <p:spPr bwMode="auto">
          <a:xfrm>
            <a:off x="457200" y="1371600"/>
            <a:ext cx="1524000" cy="6858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Threats </a:t>
            </a:r>
          </a:p>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Agents </a:t>
            </a:r>
          </a:p>
        </p:txBody>
      </p:sp>
      <p:sp>
        <p:nvSpPr>
          <p:cNvPr id="6" name="Rectangle 5"/>
          <p:cNvSpPr/>
          <p:nvPr/>
        </p:nvSpPr>
        <p:spPr bwMode="auto">
          <a:xfrm>
            <a:off x="2362200" y="2057400"/>
            <a:ext cx="1600200" cy="6858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Threat</a:t>
            </a:r>
          </a:p>
        </p:txBody>
      </p:sp>
      <p:sp>
        <p:nvSpPr>
          <p:cNvPr id="7" name="Rectangle 6"/>
          <p:cNvSpPr/>
          <p:nvPr/>
        </p:nvSpPr>
        <p:spPr bwMode="auto">
          <a:xfrm>
            <a:off x="4343400" y="2667000"/>
            <a:ext cx="1600200" cy="6858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Vulnerability </a:t>
            </a:r>
          </a:p>
        </p:txBody>
      </p:sp>
      <p:sp>
        <p:nvSpPr>
          <p:cNvPr id="8" name="Rectangle 7"/>
          <p:cNvSpPr/>
          <p:nvPr/>
        </p:nvSpPr>
        <p:spPr bwMode="auto">
          <a:xfrm>
            <a:off x="6400800" y="3733800"/>
            <a:ext cx="1600200" cy="6858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Risks</a:t>
            </a:r>
          </a:p>
        </p:txBody>
      </p:sp>
      <p:sp>
        <p:nvSpPr>
          <p:cNvPr id="9" name="Rectangle 8"/>
          <p:cNvSpPr/>
          <p:nvPr/>
        </p:nvSpPr>
        <p:spPr bwMode="auto">
          <a:xfrm>
            <a:off x="4343400" y="4648200"/>
            <a:ext cx="1600200" cy="6858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Asset</a:t>
            </a:r>
          </a:p>
        </p:txBody>
      </p:sp>
      <p:sp>
        <p:nvSpPr>
          <p:cNvPr id="10" name="Rectangle 9"/>
          <p:cNvSpPr/>
          <p:nvPr/>
        </p:nvSpPr>
        <p:spPr bwMode="auto">
          <a:xfrm>
            <a:off x="2438400" y="5410200"/>
            <a:ext cx="1600200" cy="6858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Exposure</a:t>
            </a:r>
          </a:p>
        </p:txBody>
      </p:sp>
      <p:sp>
        <p:nvSpPr>
          <p:cNvPr id="11" name="Rectangle 10"/>
          <p:cNvSpPr/>
          <p:nvPr/>
        </p:nvSpPr>
        <p:spPr bwMode="auto">
          <a:xfrm>
            <a:off x="457200" y="5867400"/>
            <a:ext cx="1600200" cy="685800"/>
          </a:xfrm>
          <a:prstGeom prst="rect">
            <a:avLst/>
          </a:prstGeom>
          <a:solidFill>
            <a:schemeClr val="bg2">
              <a:lumMod val="5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folHlink"/>
                </a:solidFill>
                <a:effectLst/>
                <a:latin typeface="Arial" pitchFamily="34" charset="0"/>
                <a:cs typeface="Arial" pitchFamily="34" charset="0"/>
              </a:rPr>
              <a:t>Safeguard</a:t>
            </a:r>
          </a:p>
        </p:txBody>
      </p:sp>
      <p:cxnSp>
        <p:nvCxnSpPr>
          <p:cNvPr id="17" name="Shape 16"/>
          <p:cNvCxnSpPr>
            <a:stCxn id="5" idx="3"/>
            <a:endCxn id="6" idx="0"/>
          </p:cNvCxnSpPr>
          <p:nvPr/>
        </p:nvCxnSpPr>
        <p:spPr bwMode="auto">
          <a:xfrm>
            <a:off x="1981200" y="1714500"/>
            <a:ext cx="1181100" cy="342900"/>
          </a:xfrm>
          <a:prstGeom prst="bentConnector2">
            <a:avLst/>
          </a:prstGeom>
          <a:solidFill>
            <a:schemeClr val="bg1"/>
          </a:solidFill>
          <a:ln w="9525" cap="flat" cmpd="sng" algn="ctr">
            <a:solidFill>
              <a:schemeClr val="folHlink"/>
            </a:solidFill>
            <a:prstDash val="solid"/>
            <a:round/>
            <a:headEnd type="none" w="med" len="med"/>
            <a:tailEnd type="arrow"/>
          </a:ln>
          <a:effectLst/>
        </p:spPr>
      </p:cxnSp>
      <p:cxnSp>
        <p:nvCxnSpPr>
          <p:cNvPr id="21" name="Shape 20"/>
          <p:cNvCxnSpPr>
            <a:stCxn id="6" idx="3"/>
            <a:endCxn id="7" idx="0"/>
          </p:cNvCxnSpPr>
          <p:nvPr/>
        </p:nvCxnSpPr>
        <p:spPr bwMode="auto">
          <a:xfrm>
            <a:off x="3962400" y="2400300"/>
            <a:ext cx="1181100" cy="266700"/>
          </a:xfrm>
          <a:prstGeom prst="bentConnector2">
            <a:avLst/>
          </a:prstGeom>
          <a:solidFill>
            <a:schemeClr val="bg1"/>
          </a:solidFill>
          <a:ln w="9525" cap="flat" cmpd="sng" algn="ctr">
            <a:solidFill>
              <a:schemeClr val="folHlink"/>
            </a:solidFill>
            <a:prstDash val="solid"/>
            <a:round/>
            <a:headEnd type="none" w="med" len="med"/>
            <a:tailEnd type="arrow"/>
          </a:ln>
          <a:effectLst/>
        </p:spPr>
      </p:cxnSp>
      <p:cxnSp>
        <p:nvCxnSpPr>
          <p:cNvPr id="23" name="Shape 22"/>
          <p:cNvCxnSpPr>
            <a:stCxn id="7" idx="3"/>
            <a:endCxn id="8" idx="0"/>
          </p:cNvCxnSpPr>
          <p:nvPr/>
        </p:nvCxnSpPr>
        <p:spPr bwMode="auto">
          <a:xfrm>
            <a:off x="5943600" y="3009900"/>
            <a:ext cx="1257300" cy="723900"/>
          </a:xfrm>
          <a:prstGeom prst="bentConnector2">
            <a:avLst/>
          </a:prstGeom>
          <a:solidFill>
            <a:schemeClr val="bg1"/>
          </a:solidFill>
          <a:ln w="9525" cap="flat" cmpd="sng" algn="ctr">
            <a:solidFill>
              <a:schemeClr val="folHlink"/>
            </a:solidFill>
            <a:prstDash val="solid"/>
            <a:round/>
            <a:headEnd type="none" w="med" len="med"/>
            <a:tailEnd type="arrow"/>
          </a:ln>
          <a:effectLst/>
        </p:spPr>
      </p:cxnSp>
      <p:cxnSp>
        <p:nvCxnSpPr>
          <p:cNvPr id="25" name="Shape 24"/>
          <p:cNvCxnSpPr>
            <a:stCxn id="8" idx="2"/>
            <a:endCxn id="9" idx="3"/>
          </p:cNvCxnSpPr>
          <p:nvPr/>
        </p:nvCxnSpPr>
        <p:spPr bwMode="auto">
          <a:xfrm rot="5400000">
            <a:off x="6286500" y="4076700"/>
            <a:ext cx="571500" cy="1257300"/>
          </a:xfrm>
          <a:prstGeom prst="bentConnector2">
            <a:avLst/>
          </a:prstGeom>
          <a:solidFill>
            <a:schemeClr val="bg1"/>
          </a:solidFill>
          <a:ln w="9525" cap="flat" cmpd="sng" algn="ctr">
            <a:solidFill>
              <a:schemeClr val="folHlink"/>
            </a:solidFill>
            <a:prstDash val="solid"/>
            <a:round/>
            <a:headEnd type="none" w="med" len="med"/>
            <a:tailEnd type="arrow"/>
          </a:ln>
          <a:effectLst/>
        </p:spPr>
      </p:cxnSp>
      <p:cxnSp>
        <p:nvCxnSpPr>
          <p:cNvPr id="27" name="Shape 26"/>
          <p:cNvCxnSpPr>
            <a:stCxn id="9" idx="2"/>
            <a:endCxn id="10" idx="3"/>
          </p:cNvCxnSpPr>
          <p:nvPr/>
        </p:nvCxnSpPr>
        <p:spPr bwMode="auto">
          <a:xfrm rot="5400000">
            <a:off x="4381500" y="4991100"/>
            <a:ext cx="419100" cy="1104900"/>
          </a:xfrm>
          <a:prstGeom prst="bentConnector2">
            <a:avLst/>
          </a:prstGeom>
          <a:solidFill>
            <a:schemeClr val="bg1"/>
          </a:solidFill>
          <a:ln w="9525" cap="flat" cmpd="sng" algn="ctr">
            <a:solidFill>
              <a:schemeClr val="folHlink"/>
            </a:solidFill>
            <a:prstDash val="solid"/>
            <a:round/>
            <a:headEnd type="none" w="med" len="med"/>
            <a:tailEnd type="arrow"/>
          </a:ln>
          <a:effectLst/>
        </p:spPr>
      </p:cxnSp>
      <p:cxnSp>
        <p:nvCxnSpPr>
          <p:cNvPr id="32" name="Shape 31"/>
          <p:cNvCxnSpPr>
            <a:stCxn id="10" idx="2"/>
          </p:cNvCxnSpPr>
          <p:nvPr/>
        </p:nvCxnSpPr>
        <p:spPr bwMode="auto">
          <a:xfrm rot="5400000">
            <a:off x="2533650" y="5619750"/>
            <a:ext cx="228600" cy="1181100"/>
          </a:xfrm>
          <a:prstGeom prst="bentConnector2">
            <a:avLst/>
          </a:prstGeom>
          <a:solidFill>
            <a:schemeClr val="bg1"/>
          </a:solidFill>
          <a:ln w="9525" cap="flat" cmpd="sng" algn="ctr">
            <a:solidFill>
              <a:schemeClr val="folHlink"/>
            </a:solidFill>
            <a:prstDash val="solid"/>
            <a:round/>
            <a:headEnd type="none" w="med" len="med"/>
            <a:tailEnd type="arrow"/>
          </a:ln>
          <a:effectLst/>
        </p:spPr>
      </p:cxnSp>
      <p:sp>
        <p:nvSpPr>
          <p:cNvPr id="41" name="TextBox 40"/>
          <p:cNvSpPr txBox="1"/>
          <p:nvPr/>
        </p:nvSpPr>
        <p:spPr>
          <a:xfrm>
            <a:off x="1981200" y="1447800"/>
            <a:ext cx="1141659" cy="276999"/>
          </a:xfrm>
          <a:prstGeom prst="rect">
            <a:avLst/>
          </a:prstGeom>
          <a:noFill/>
        </p:spPr>
        <p:txBody>
          <a:bodyPr wrap="none" rtlCol="0">
            <a:spAutoFit/>
          </a:bodyPr>
          <a:lstStyle/>
          <a:p>
            <a:r>
              <a:rPr lang="en-US" sz="1200" dirty="0" smtClean="0"/>
              <a:t>Gives Rise to </a:t>
            </a:r>
            <a:endParaRPr lang="en-US" sz="1200" dirty="0"/>
          </a:p>
        </p:txBody>
      </p:sp>
      <p:sp>
        <p:nvSpPr>
          <p:cNvPr id="42" name="TextBox 41"/>
          <p:cNvSpPr txBox="1"/>
          <p:nvPr/>
        </p:nvSpPr>
        <p:spPr>
          <a:xfrm>
            <a:off x="4038600" y="2085201"/>
            <a:ext cx="721672" cy="276999"/>
          </a:xfrm>
          <a:prstGeom prst="rect">
            <a:avLst/>
          </a:prstGeom>
          <a:noFill/>
        </p:spPr>
        <p:txBody>
          <a:bodyPr wrap="none" rtlCol="0">
            <a:spAutoFit/>
          </a:bodyPr>
          <a:lstStyle/>
          <a:p>
            <a:r>
              <a:rPr lang="en-US" sz="1200" dirty="0" smtClean="0"/>
              <a:t>Exploits</a:t>
            </a:r>
            <a:endParaRPr lang="en-US" sz="1200" dirty="0"/>
          </a:p>
        </p:txBody>
      </p:sp>
      <p:sp>
        <p:nvSpPr>
          <p:cNvPr id="43" name="TextBox 42"/>
          <p:cNvSpPr txBox="1"/>
          <p:nvPr/>
        </p:nvSpPr>
        <p:spPr>
          <a:xfrm>
            <a:off x="6136328" y="2694801"/>
            <a:ext cx="772969" cy="276999"/>
          </a:xfrm>
          <a:prstGeom prst="rect">
            <a:avLst/>
          </a:prstGeom>
          <a:noFill/>
        </p:spPr>
        <p:txBody>
          <a:bodyPr wrap="none" rtlCol="0">
            <a:spAutoFit/>
          </a:bodyPr>
          <a:lstStyle/>
          <a:p>
            <a:r>
              <a:rPr lang="en-US" sz="1200" dirty="0" smtClean="0"/>
              <a:t>Leads to</a:t>
            </a:r>
            <a:endParaRPr lang="en-US" sz="1200" dirty="0"/>
          </a:p>
        </p:txBody>
      </p:sp>
      <p:sp>
        <p:nvSpPr>
          <p:cNvPr id="44" name="TextBox 43"/>
          <p:cNvSpPr txBox="1"/>
          <p:nvPr/>
        </p:nvSpPr>
        <p:spPr>
          <a:xfrm>
            <a:off x="6096000" y="4980801"/>
            <a:ext cx="1061509" cy="276999"/>
          </a:xfrm>
          <a:prstGeom prst="rect">
            <a:avLst/>
          </a:prstGeom>
          <a:noFill/>
        </p:spPr>
        <p:txBody>
          <a:bodyPr wrap="none" rtlCol="0">
            <a:spAutoFit/>
          </a:bodyPr>
          <a:lstStyle/>
          <a:p>
            <a:r>
              <a:rPr lang="en-US" sz="1200" dirty="0" smtClean="0"/>
              <a:t>Can damage</a:t>
            </a:r>
            <a:endParaRPr lang="en-US" sz="1200" dirty="0"/>
          </a:p>
        </p:txBody>
      </p:sp>
      <p:sp>
        <p:nvSpPr>
          <p:cNvPr id="45" name="TextBox 44"/>
          <p:cNvSpPr txBox="1"/>
          <p:nvPr/>
        </p:nvSpPr>
        <p:spPr>
          <a:xfrm>
            <a:off x="4038600" y="5819001"/>
            <a:ext cx="1165704" cy="276999"/>
          </a:xfrm>
          <a:prstGeom prst="rect">
            <a:avLst/>
          </a:prstGeom>
          <a:noFill/>
        </p:spPr>
        <p:txBody>
          <a:bodyPr wrap="none" rtlCol="0">
            <a:spAutoFit/>
          </a:bodyPr>
          <a:lstStyle/>
          <a:p>
            <a:r>
              <a:rPr lang="en-US" sz="1200" dirty="0" smtClean="0"/>
              <a:t>And cause an </a:t>
            </a:r>
            <a:endParaRPr lang="en-US" sz="1200" dirty="0"/>
          </a:p>
        </p:txBody>
      </p:sp>
      <p:sp>
        <p:nvSpPr>
          <p:cNvPr id="46" name="TextBox 45"/>
          <p:cNvSpPr txBox="1"/>
          <p:nvPr/>
        </p:nvSpPr>
        <p:spPr>
          <a:xfrm>
            <a:off x="2133600" y="6400800"/>
            <a:ext cx="1608133" cy="276999"/>
          </a:xfrm>
          <a:prstGeom prst="rect">
            <a:avLst/>
          </a:prstGeom>
          <a:noFill/>
        </p:spPr>
        <p:txBody>
          <a:bodyPr wrap="none" rtlCol="0">
            <a:spAutoFit/>
          </a:bodyPr>
          <a:lstStyle/>
          <a:p>
            <a:r>
              <a:rPr lang="en-US" sz="1200" dirty="0" smtClean="0"/>
              <a:t>Can be countered by</a:t>
            </a:r>
            <a:endParaRPr lang="en-US" sz="1200" dirty="0"/>
          </a:p>
        </p:txBody>
      </p:sp>
      <p:cxnSp>
        <p:nvCxnSpPr>
          <p:cNvPr id="49" name="Straight Arrow Connector 48"/>
          <p:cNvCxnSpPr>
            <a:stCxn id="11" idx="0"/>
            <a:endCxn id="5" idx="2"/>
          </p:cNvCxnSpPr>
          <p:nvPr/>
        </p:nvCxnSpPr>
        <p:spPr bwMode="auto">
          <a:xfrm rot="16200000" flipV="1">
            <a:off x="-666750" y="3943350"/>
            <a:ext cx="3810000" cy="38100"/>
          </a:xfrm>
          <a:prstGeom prst="straightConnector1">
            <a:avLst/>
          </a:prstGeom>
          <a:solidFill>
            <a:schemeClr val="bg1"/>
          </a:solidFill>
          <a:ln w="9525" cap="flat" cmpd="sng" algn="ctr">
            <a:solidFill>
              <a:schemeClr val="folHlink"/>
            </a:solidFill>
            <a:prstDash val="solid"/>
            <a:round/>
            <a:headEnd type="none" w="med" len="med"/>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dissolv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ssolv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dissolve">
                                      <p:cBhvr>
                                        <p:cTn id="27" dur="5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dissolv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dissolve">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dissolve">
                                      <p:cBhvr>
                                        <p:cTn id="42" dur="5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dissolv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dissolve">
                                      <p:cBhvr>
                                        <p:cTn id="52" dur="5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dissolve">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dissolve">
                                      <p:cBhvr>
                                        <p:cTn id="62" dur="500"/>
                                        <p:tgtEl>
                                          <p:spTgt spid="44"/>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dissolve">
                                      <p:cBhvr>
                                        <p:cTn id="67" dur="5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dissolve">
                                      <p:cBhvr>
                                        <p:cTn id="72" dur="500"/>
                                        <p:tgtEl>
                                          <p:spTgt spid="27"/>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dissolve">
                                      <p:cBhvr>
                                        <p:cTn id="77" dur="500"/>
                                        <p:tgtEl>
                                          <p:spTgt spid="45"/>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dissolve">
                                      <p:cBhvr>
                                        <p:cTn id="82" dur="500"/>
                                        <p:tgtEl>
                                          <p:spTgt spid="10"/>
                                        </p:tgtEl>
                                      </p:cBhvr>
                                    </p:animEffect>
                                  </p:childTnLst>
                                </p:cTn>
                              </p:par>
                            </p:childTnLst>
                          </p:cTn>
                        </p:par>
                      </p:childTnLst>
                    </p:cTn>
                  </p:par>
                  <p:par>
                    <p:cTn id="83" fill="hold">
                      <p:stCondLst>
                        <p:cond delay="indefinite"/>
                      </p:stCondLst>
                      <p:childTnLst>
                        <p:par>
                          <p:cTn id="84" fill="hold">
                            <p:stCondLst>
                              <p:cond delay="0"/>
                            </p:stCondLst>
                            <p:childTnLst>
                              <p:par>
                                <p:cTn id="85" presetID="9" presetClass="entr" presetSubtype="0" fill="hold" nodeType="click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dissolve">
                                      <p:cBhvr>
                                        <p:cTn id="87" dur="500"/>
                                        <p:tgtEl>
                                          <p:spTgt spid="32"/>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grpId="0" nodeType="click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dissolve">
                                      <p:cBhvr>
                                        <p:cTn id="92" dur="500"/>
                                        <p:tgtEl>
                                          <p:spTgt spid="46"/>
                                        </p:tgtEl>
                                      </p:cBhvr>
                                    </p:animEffect>
                                  </p:childTnLst>
                                </p:cTn>
                              </p:par>
                            </p:childTnLst>
                          </p:cTn>
                        </p:par>
                      </p:childTnLst>
                    </p:cTn>
                  </p:par>
                  <p:par>
                    <p:cTn id="93" fill="hold">
                      <p:stCondLst>
                        <p:cond delay="indefinite"/>
                      </p:stCondLst>
                      <p:childTnLst>
                        <p:par>
                          <p:cTn id="94" fill="hold">
                            <p:stCondLst>
                              <p:cond delay="0"/>
                            </p:stCondLst>
                            <p:childTnLst>
                              <p:par>
                                <p:cTn id="95" presetID="9" presetClass="entr" presetSubtype="0"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dissolve">
                                      <p:cBhvr>
                                        <p:cTn id="97" dur="500"/>
                                        <p:tgtEl>
                                          <p:spTgt spid="11"/>
                                        </p:tgtEl>
                                      </p:cBhvr>
                                    </p:animEffect>
                                  </p:childTnLst>
                                </p:cTn>
                              </p:par>
                            </p:childTnLst>
                          </p:cTn>
                        </p:par>
                      </p:childTnLst>
                    </p:cTn>
                  </p:par>
                  <p:par>
                    <p:cTn id="98" fill="hold">
                      <p:stCondLst>
                        <p:cond delay="indefinite"/>
                      </p:stCondLst>
                      <p:childTnLst>
                        <p:par>
                          <p:cTn id="99" fill="hold">
                            <p:stCondLst>
                              <p:cond delay="0"/>
                            </p:stCondLst>
                            <p:childTnLst>
                              <p:par>
                                <p:cTn id="100" presetID="9" presetClass="entr" presetSubtype="0" fill="hold" nodeType="clickEffect">
                                  <p:stCondLst>
                                    <p:cond delay="0"/>
                                  </p:stCondLst>
                                  <p:childTnLst>
                                    <p:set>
                                      <p:cBhvr>
                                        <p:cTn id="101" dur="1" fill="hold">
                                          <p:stCondLst>
                                            <p:cond delay="0"/>
                                          </p:stCondLst>
                                        </p:cTn>
                                        <p:tgtEl>
                                          <p:spTgt spid="49"/>
                                        </p:tgtEl>
                                        <p:attrNameLst>
                                          <p:attrName>style.visibility</p:attrName>
                                        </p:attrNameLst>
                                      </p:cBhvr>
                                      <p:to>
                                        <p:strVal val="visible"/>
                                      </p:to>
                                    </p:set>
                                    <p:animEffect transition="in" filter="dissolve">
                                      <p:cBhvr>
                                        <p:cTn id="10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41" grpId="0"/>
      <p:bldP spid="42" grpId="0"/>
      <p:bldP spid="43" grpId="0"/>
      <p:bldP spid="44" grpId="0"/>
      <p:bldP spid="45" grpId="0"/>
      <p:bldP spid="4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Security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a:xfrm>
            <a:off x="3500430" y="1871692"/>
            <a:ext cx="5214974" cy="3186121"/>
          </a:xfrm>
        </p:spPr>
        <p:txBody>
          <a:bodyPr>
            <a:noAutofit/>
          </a:bodyPr>
          <a:lstStyle/>
          <a:p>
            <a:pPr marL="457200" indent="-457200">
              <a:buNone/>
            </a:pPr>
            <a:r>
              <a:rPr lang="en-US" sz="3000" b="1" dirty="0" smtClean="0"/>
              <a:t>	</a:t>
            </a:r>
            <a:r>
              <a:rPr lang="en-US" sz="3000" dirty="0" smtClean="0"/>
              <a:t>Means </a:t>
            </a:r>
            <a:r>
              <a:rPr lang="en-US" sz="3000" b="1" dirty="0" smtClean="0"/>
              <a:t>protecting information and information systems</a:t>
            </a:r>
            <a:r>
              <a:rPr lang="en-US" sz="3000" dirty="0" smtClean="0"/>
              <a:t>  from unauthorized access, use, disclosure, disruption, modification or destruction.</a:t>
            </a:r>
          </a:p>
        </p:txBody>
      </p:sp>
      <p:pic>
        <p:nvPicPr>
          <p:cNvPr id="4" name="Picture 3" descr="MC900439607.PNG"/>
          <p:cNvPicPr>
            <a:picLocks noChangeAspect="1"/>
          </p:cNvPicPr>
          <p:nvPr/>
        </p:nvPicPr>
        <p:blipFill>
          <a:blip r:embed="rId3"/>
          <a:stretch>
            <a:fillRect/>
          </a:stretch>
        </p:blipFill>
        <p:spPr>
          <a:xfrm>
            <a:off x="0" y="1771665"/>
            <a:ext cx="4362450" cy="3800475"/>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IT Security </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sz="1800" dirty="0" smtClean="0"/>
              <a:t>IT Security means eliminating the  disruption of business operations and reducing the exposure to various attacks. </a:t>
            </a:r>
          </a:p>
          <a:p>
            <a:pPr marL="457200" indent="-457200">
              <a:buFont typeface="Arial" pitchFamily="34" charset="0"/>
              <a:buChar char="•"/>
            </a:pPr>
            <a:endParaRPr lang="en-US" sz="1800" dirty="0" smtClean="0"/>
          </a:p>
          <a:p>
            <a:pPr marL="457200" indent="-457200">
              <a:buFont typeface="Arial" pitchFamily="34" charset="0"/>
              <a:buChar char="•"/>
            </a:pPr>
            <a:r>
              <a:rPr lang="en-US" sz="1800" dirty="0" smtClean="0"/>
              <a:t>IT Security deals with several different ‘trust aspects’ of information. </a:t>
            </a:r>
          </a:p>
          <a:p>
            <a:pPr marL="457200" indent="-457200">
              <a:buFont typeface="Arial" pitchFamily="34" charset="0"/>
              <a:buChar char="•"/>
            </a:pPr>
            <a:endParaRPr lang="en-US" sz="1800" dirty="0" smtClean="0"/>
          </a:p>
          <a:p>
            <a:pPr marL="457200" lvl="2" indent="-457200">
              <a:spcBef>
                <a:spcPct val="20000"/>
              </a:spcBef>
              <a:buSzPct val="90000"/>
              <a:buFont typeface="Arial" pitchFamily="34" charset="0"/>
              <a:buChar char="•"/>
            </a:pPr>
            <a:r>
              <a:rPr lang="en-US" sz="1800" dirty="0" smtClean="0"/>
              <a:t>Information security involves the architecture where an integrated combination of appliances, systems and solutions, software, surveillance, and vulnerability scans working together</a:t>
            </a:r>
          </a:p>
          <a:p>
            <a:pPr marL="457200" lvl="2" indent="-457200">
              <a:spcBef>
                <a:spcPct val="20000"/>
              </a:spcBef>
              <a:buSzPct val="90000"/>
              <a:buFont typeface="Arial" pitchFamily="34" charset="0"/>
              <a:buChar char="•"/>
            </a:pPr>
            <a:endParaRPr lang="en-US" sz="1800" dirty="0" smtClean="0"/>
          </a:p>
          <a:p>
            <a:pPr marL="457200" indent="-457200">
              <a:buFont typeface="Arial" pitchFamily="34" charset="0"/>
              <a:buChar char="•"/>
            </a:pPr>
            <a:r>
              <a:rPr lang="en-US" sz="1800" dirty="0" smtClean="0"/>
              <a:t>IT Security is not just confined to computer systems, it applies to all aspects of protecting information or data, in whatever form i.e. Physical, People etc. </a:t>
            </a:r>
          </a:p>
          <a:p>
            <a:pPr marL="457200" indent="-457200">
              <a:buFont typeface="Arial" pitchFamily="34" charset="0"/>
              <a:buChar char="•"/>
            </a:pPr>
            <a:endParaRPr lang="en-US" sz="1800" dirty="0" smtClean="0"/>
          </a:p>
          <a:p>
            <a:pPr marL="457200" lvl="2" indent="-457200">
              <a:spcBef>
                <a:spcPct val="20000"/>
              </a:spcBef>
              <a:buSzPct val="90000"/>
              <a:buFont typeface="Arial" pitchFamily="34" charset="0"/>
              <a:buChar char="•"/>
            </a:pPr>
            <a:r>
              <a:rPr lang="en-US" sz="1800" dirty="0" smtClean="0"/>
              <a:t>Security is achieved using several strategies simultaneously or used in combination with one another</a:t>
            </a:r>
          </a:p>
          <a:p>
            <a:pPr marL="457200" indent="-457200">
              <a:buFont typeface="Arial" pitchFamily="34" charset="0"/>
              <a:buChar char="•"/>
            </a:pPr>
            <a:endParaRPr lang="en-US" sz="1800" dirty="0" smtClean="0"/>
          </a:p>
          <a:p>
            <a:endParaRPr lang="en-US" sz="1800"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25" y="455613"/>
            <a:ext cx="8804275" cy="382587"/>
          </a:xfrm>
        </p:spPr>
        <p:txBody>
          <a:bodyPr>
            <a:noAutofit/>
          </a:bodyPr>
          <a:lstStyle/>
          <a:p>
            <a:pPr algn="l"/>
            <a:r>
              <a:rPr lang="en-US" sz="2500" b="1" dirty="0" smtClean="0">
                <a:solidFill>
                  <a:schemeClr val="tx2">
                    <a:lumMod val="75000"/>
                  </a:schemeClr>
                </a:solidFill>
                <a:latin typeface="Verdana" pitchFamily="34" charset="0"/>
              </a:rPr>
              <a:t>Security objectives</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Subtitle 2"/>
          <p:cNvSpPr>
            <a:spLocks noGrp="1"/>
          </p:cNvSpPr>
          <p:nvPr>
            <p:ph type="subTitle" idx="1"/>
          </p:nvPr>
        </p:nvSpPr>
        <p:spPr>
          <a:xfrm>
            <a:off x="161925" y="1066800"/>
            <a:ext cx="8804275" cy="5410200"/>
          </a:xfrm>
        </p:spPr>
        <p:txBody>
          <a:bodyPr/>
          <a:lstStyle/>
          <a:p>
            <a:pPr algn="just"/>
            <a:r>
              <a:rPr lang="en-US" sz="1800" dirty="0" smtClean="0">
                <a:solidFill>
                  <a:schemeClr val="tx1"/>
                </a:solidFill>
              </a:rPr>
              <a:t>Organizations meet this goal by striving to accomplish the following objectives: </a:t>
            </a:r>
          </a:p>
          <a:p>
            <a:pPr algn="just"/>
            <a:endParaRPr lang="en-US" sz="1800" dirty="0" smtClean="0">
              <a:solidFill>
                <a:schemeClr val="tx1"/>
              </a:solidFill>
            </a:endParaRPr>
          </a:p>
          <a:p>
            <a:pPr marL="611188" lvl="2" indent="-228600" algn="just">
              <a:buFont typeface="Arial" pitchFamily="34" charset="0"/>
              <a:buChar char="•"/>
            </a:pPr>
            <a:r>
              <a:rPr lang="en-US" sz="1800" b="1" i="1" dirty="0" smtClean="0">
                <a:solidFill>
                  <a:schemeClr val="tx1"/>
                </a:solidFill>
              </a:rPr>
              <a:t>Availability</a:t>
            </a:r>
            <a:r>
              <a:rPr lang="en-US" sz="1800" i="1" dirty="0" smtClean="0">
                <a:solidFill>
                  <a:schemeClr val="tx1"/>
                </a:solidFill>
              </a:rPr>
              <a:t>—The ongoing availability of systems addresses the processes, </a:t>
            </a:r>
            <a:r>
              <a:rPr lang="en-US" sz="1800" dirty="0" smtClean="0">
                <a:solidFill>
                  <a:schemeClr val="tx1"/>
                </a:solidFill>
              </a:rPr>
              <a:t>policies, and controls used to ensure authorized users have prompt access to information. This objective protects against intentional or accidental attempts to deny legitimate users access to information or systems.</a:t>
            </a:r>
          </a:p>
          <a:p>
            <a:pPr marL="611188" lvl="2" indent="-228600" algn="just">
              <a:buFont typeface="Arial" pitchFamily="34" charset="0"/>
              <a:buChar char="•"/>
            </a:pPr>
            <a:endParaRPr lang="en-US" sz="1800" dirty="0" smtClean="0">
              <a:solidFill>
                <a:schemeClr val="tx1"/>
              </a:solidFill>
            </a:endParaRPr>
          </a:p>
          <a:p>
            <a:pPr marL="611188" lvl="2" indent="-228600" algn="just">
              <a:buFont typeface="Arial" pitchFamily="34" charset="0"/>
              <a:buChar char="•"/>
            </a:pPr>
            <a:r>
              <a:rPr lang="en-US" sz="1800" b="1" i="1" dirty="0" smtClean="0">
                <a:solidFill>
                  <a:schemeClr val="tx1"/>
                </a:solidFill>
              </a:rPr>
              <a:t>Integrity of Data or Systems</a:t>
            </a:r>
            <a:r>
              <a:rPr lang="en-US" sz="1800" i="1" dirty="0" smtClean="0">
                <a:solidFill>
                  <a:schemeClr val="tx1"/>
                </a:solidFill>
              </a:rPr>
              <a:t>—System and data integrity relate to the processes, </a:t>
            </a:r>
            <a:r>
              <a:rPr lang="en-US" sz="1800" dirty="0" smtClean="0">
                <a:solidFill>
                  <a:schemeClr val="tx1"/>
                </a:solidFill>
              </a:rPr>
              <a:t>policies, and controls used to ensure information has not been altered in an unauthorized manner and that systems are free from unauthorized manipulation that will compromise accuracy, completeness, and reliability.</a:t>
            </a:r>
          </a:p>
          <a:p>
            <a:pPr marL="611188" lvl="2" indent="-228600" algn="just">
              <a:buFont typeface="Arial" pitchFamily="34" charset="0"/>
              <a:buChar char="•"/>
            </a:pPr>
            <a:endParaRPr lang="en-US" sz="1800" dirty="0" smtClean="0">
              <a:solidFill>
                <a:schemeClr val="tx1"/>
              </a:solidFill>
            </a:endParaRPr>
          </a:p>
          <a:p>
            <a:pPr marL="611188" lvl="2" indent="-228600" algn="just">
              <a:buFont typeface="Arial" pitchFamily="34" charset="0"/>
              <a:buChar char="•"/>
            </a:pPr>
            <a:r>
              <a:rPr lang="en-US" sz="1800" b="1" i="1" dirty="0" smtClean="0">
                <a:solidFill>
                  <a:schemeClr val="tx1"/>
                </a:solidFill>
              </a:rPr>
              <a:t>Confidentiality of Data or Systems</a:t>
            </a:r>
            <a:r>
              <a:rPr lang="en-US" sz="1800" i="1" dirty="0" smtClean="0">
                <a:solidFill>
                  <a:schemeClr val="tx1"/>
                </a:solidFill>
              </a:rPr>
              <a:t>—Confidentiality covers the processes, </a:t>
            </a:r>
            <a:r>
              <a:rPr lang="en-US" sz="1800" dirty="0" smtClean="0">
                <a:solidFill>
                  <a:schemeClr val="tx1"/>
                </a:solidFill>
              </a:rPr>
              <a:t>policies, and controls employed to protect information of customers and the institution against unauthorized access or use.</a:t>
            </a:r>
          </a:p>
          <a:p>
            <a:pPr marL="611188" lvl="2" indent="-228600" algn="just">
              <a:buFont typeface="Arial" pitchFamily="34" charset="0"/>
              <a:buChar char="•"/>
            </a:pPr>
            <a:endParaRPr lang="en-US" sz="1800" dirty="0" smtClean="0">
              <a:solidFill>
                <a:schemeClr val="tx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us-china-internet-635.jpg"/>
          <p:cNvPicPr>
            <a:picLocks noChangeAspect="1" noChangeArrowheads="1"/>
          </p:cNvPicPr>
          <p:nvPr/>
        </p:nvPicPr>
        <p:blipFill>
          <a:blip r:embed="rId3" cstate="print"/>
          <a:srcRect/>
          <a:stretch>
            <a:fillRect/>
          </a:stretch>
        </p:blipFill>
        <p:spPr bwMode="auto">
          <a:xfrm>
            <a:off x="285720" y="2928934"/>
            <a:ext cx="2214578" cy="1475222"/>
          </a:xfrm>
          <a:prstGeom prst="rect">
            <a:avLst/>
          </a:prstGeom>
          <a:noFill/>
          <a:effectLst>
            <a:outerShdw blurRad="50800" dist="38100" dir="13500000" algn="br" rotWithShape="0">
              <a:prstClr val="black">
                <a:alpha val="40000"/>
              </a:prstClr>
            </a:outerShdw>
          </a:effectLst>
        </p:spPr>
      </p:pic>
      <p:sp>
        <p:nvSpPr>
          <p:cNvPr id="2" name="Title 1"/>
          <p:cNvSpPr>
            <a:spLocks noGrp="1"/>
          </p:cNvSpPr>
          <p:nvPr>
            <p:ph type="title"/>
          </p:nvPr>
        </p:nvSpPr>
        <p:spPr>
          <a:xfrm>
            <a:off x="457200" y="274638"/>
            <a:ext cx="8229600" cy="725470"/>
          </a:xfrm>
        </p:spPr>
        <p:txBody>
          <a:bodyPr>
            <a:normAutofit/>
          </a:bodyPr>
          <a:lstStyle/>
          <a:p>
            <a:pPr algn="l"/>
            <a:r>
              <a:rPr lang="en-US" sz="2500" b="1" dirty="0" smtClean="0">
                <a:solidFill>
                  <a:schemeClr val="tx2">
                    <a:lumMod val="75000"/>
                  </a:schemeClr>
                </a:solidFill>
                <a:latin typeface="Verdana" pitchFamily="34" charset="0"/>
              </a:rPr>
              <a:t>Attempts to curb such incidents</a:t>
            </a:r>
            <a:endParaRPr lang="en-US" sz="2500" b="1" dirty="0"/>
          </a:p>
        </p:txBody>
      </p:sp>
      <p:pic>
        <p:nvPicPr>
          <p:cNvPr id="2050" name="Picture 2"/>
          <p:cNvPicPr>
            <a:picLocks noChangeAspect="1" noChangeArrowheads="1"/>
          </p:cNvPicPr>
          <p:nvPr/>
        </p:nvPicPr>
        <p:blipFill>
          <a:blip r:embed="rId4"/>
          <a:srcRect l="12582" t="3906" r="38575"/>
          <a:stretch>
            <a:fillRect/>
          </a:stretch>
        </p:blipFill>
        <p:spPr bwMode="auto">
          <a:xfrm>
            <a:off x="4500562" y="1142984"/>
            <a:ext cx="4357718" cy="4820209"/>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a:srcRect l="13177" t="19531" r="39605" b="40430"/>
          <a:stretch>
            <a:fillRect/>
          </a:stretch>
        </p:blipFill>
        <p:spPr bwMode="auto">
          <a:xfrm>
            <a:off x="214282" y="1142984"/>
            <a:ext cx="4195676" cy="2000264"/>
          </a:xfrm>
          <a:prstGeom prst="rect">
            <a:avLst/>
          </a:prstGeom>
          <a:noFill/>
          <a:ln w="9525">
            <a:noFill/>
            <a:miter lim="800000"/>
            <a:headEnd/>
            <a:tailEnd/>
          </a:ln>
          <a:effectLst>
            <a:outerShdw blurRad="50800" dist="38100" dir="13500000" algn="br" rotWithShape="0">
              <a:prstClr val="black">
                <a:alpha val="40000"/>
              </a:prstClr>
            </a:outerShdw>
          </a:effectLst>
        </p:spPr>
      </p:pic>
      <p:pic>
        <p:nvPicPr>
          <p:cNvPr id="2052" name="Picture 4"/>
          <p:cNvPicPr>
            <a:picLocks noChangeAspect="1" noChangeArrowheads="1"/>
          </p:cNvPicPr>
          <p:nvPr/>
        </p:nvPicPr>
        <p:blipFill>
          <a:blip r:embed="rId6"/>
          <a:srcRect l="13214" t="14843" r="39019" b="68555"/>
          <a:stretch>
            <a:fillRect/>
          </a:stretch>
        </p:blipFill>
        <p:spPr bwMode="auto">
          <a:xfrm>
            <a:off x="214282" y="4214818"/>
            <a:ext cx="4143404" cy="809631"/>
          </a:xfrm>
          <a:prstGeom prst="rect">
            <a:avLst/>
          </a:prstGeom>
          <a:noFill/>
          <a:ln w="9525">
            <a:noFill/>
            <a:miter lim="800000"/>
            <a:headEnd/>
            <a:tailEnd/>
          </a:ln>
          <a:effectLst>
            <a:outerShdw blurRad="50800" dist="38100" dir="13500000" algn="br" rotWithShape="0">
              <a:prstClr val="black">
                <a:alpha val="40000"/>
              </a:prstClr>
            </a:outerShdw>
          </a:effectLst>
        </p:spPr>
      </p:pic>
      <p:sp>
        <p:nvSpPr>
          <p:cNvPr id="10" name="TextBox 9"/>
          <p:cNvSpPr txBox="1"/>
          <p:nvPr/>
        </p:nvSpPr>
        <p:spPr>
          <a:xfrm>
            <a:off x="142900" y="5214950"/>
            <a:ext cx="3286092" cy="523220"/>
          </a:xfrm>
          <a:prstGeom prst="rect">
            <a:avLst/>
          </a:prstGeom>
          <a:noFill/>
        </p:spPr>
        <p:txBody>
          <a:bodyPr wrap="none" rtlCol="0">
            <a:spAutoFit/>
          </a:bodyPr>
          <a:lstStyle/>
          <a:p>
            <a:r>
              <a:rPr lang="en-US" sz="1400" b="1" dirty="0" smtClean="0"/>
              <a:t>Source:</a:t>
            </a:r>
          </a:p>
          <a:p>
            <a:r>
              <a:rPr lang="en-US" sz="1400" dirty="0" smtClean="0">
                <a:hlinkClick r:id="rId7"/>
              </a:rPr>
              <a:t>https://gadgets.ndtv.com</a:t>
            </a:r>
            <a:r>
              <a:rPr lang="en-US" sz="1400" dirty="0" smtClean="0"/>
              <a:t> , </a:t>
            </a:r>
            <a:r>
              <a:rPr lang="en-US" sz="1400" dirty="0" smtClean="0">
                <a:hlinkClick r:id="rId8"/>
              </a:rPr>
              <a:t>www.ndtv.com</a:t>
            </a:r>
            <a:r>
              <a:rPr lang="en-US" sz="1400" dirty="0" smtClean="0"/>
              <a:t> </a:t>
            </a:r>
            <a:endParaRPr lang="en-IN" sz="14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Security objectives (contd..) </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611188" lvl="2" indent="-228600">
              <a:buFont typeface="Arial" pitchFamily="34" charset="0"/>
              <a:buChar char="•"/>
            </a:pPr>
            <a:r>
              <a:rPr lang="en-US" sz="1800" b="1" i="1" dirty="0" smtClean="0"/>
              <a:t>Accountability</a:t>
            </a:r>
            <a:r>
              <a:rPr lang="en-US" sz="1800" i="1" dirty="0" smtClean="0"/>
              <a:t>—Clear accountability involves the processes, policies, and </a:t>
            </a:r>
            <a:r>
              <a:rPr lang="en-US" sz="1800" dirty="0" smtClean="0"/>
              <a:t>controls necessary to trace actions to their source. Accountability directly supports non-repudiation, deterrence, intrusion prevention, security monitoring, recovery, and legal admissibility of records.</a:t>
            </a:r>
          </a:p>
          <a:p>
            <a:pPr marL="611188" lvl="2" indent="-228600">
              <a:buFont typeface="Arial" pitchFamily="34" charset="0"/>
              <a:buChar char="•"/>
            </a:pPr>
            <a:endParaRPr lang="en-US" sz="1800" dirty="0" smtClean="0"/>
          </a:p>
          <a:p>
            <a:pPr marL="611188" lvl="2" indent="-228600">
              <a:buFont typeface="Arial" pitchFamily="34" charset="0"/>
              <a:buChar char="•"/>
            </a:pPr>
            <a:r>
              <a:rPr lang="en-US" sz="1800" b="1" i="1" dirty="0" smtClean="0"/>
              <a:t>Assurance</a:t>
            </a:r>
            <a:r>
              <a:rPr lang="en-US" sz="1800" i="1" dirty="0" smtClean="0"/>
              <a:t>—Assurance addresses the processes, policies, and controls </a:t>
            </a:r>
            <a:r>
              <a:rPr lang="en-US" sz="1800" dirty="0" smtClean="0"/>
              <a:t>used to develop confidence that technical and operational security measures work as intended. </a:t>
            </a:r>
          </a:p>
          <a:p>
            <a:endParaRPr lang="en-US" sz="1800"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84738" name="Rectangle 2"/>
          <p:cNvSpPr>
            <a:spLocks noGrp="1" noChangeArrowheads="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security focus</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6" name="Footer Placeholder 4"/>
          <p:cNvSpPr>
            <a:spLocks noGrp="1"/>
          </p:cNvSpPr>
          <p:nvPr>
            <p:ph type="ftr" sz="quarter" idx="11"/>
          </p:nvPr>
        </p:nvSpPr>
        <p:spPr>
          <a:prstGeom prst="rect">
            <a:avLst/>
          </a:prstGeom>
        </p:spPr>
        <p:txBody>
          <a:bodyPr/>
          <a:lstStyle/>
          <a:p>
            <a:r>
              <a:rPr lang="en-US" dirty="0" smtClean="0"/>
              <a:t> </a:t>
            </a:r>
            <a:endParaRPr lang="en-US" dirty="0"/>
          </a:p>
        </p:txBody>
      </p:sp>
      <p:graphicFrame>
        <p:nvGraphicFramePr>
          <p:cNvPr id="8" name="Diagram 7"/>
          <p:cNvGraphicFramePr/>
          <p:nvPr/>
        </p:nvGraphicFramePr>
        <p:xfrm>
          <a:off x="160338" y="1166813"/>
          <a:ext cx="8821737" cy="5102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Left Arrow 12"/>
          <p:cNvSpPr/>
          <p:nvPr/>
        </p:nvSpPr>
        <p:spPr bwMode="auto">
          <a:xfrm>
            <a:off x="6096000" y="5257800"/>
            <a:ext cx="1143000" cy="314340"/>
          </a:xfrm>
          <a:prstGeom prst="leftArrow">
            <a:avLst/>
          </a:prstGeom>
          <a:solidFill>
            <a:schemeClr val="bg1">
              <a:lumMod val="95000"/>
            </a:schemeClr>
          </a:solidFill>
          <a:ln w="9525" cap="flat" cmpd="sng" algn="ctr">
            <a:solidFill>
              <a:schemeClr val="bg1">
                <a:lumMod val="95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none" lIns="63500" tIns="0" rIns="64800" bIns="0" numCol="1" rtlCol="0" anchor="t" anchorCtr="0" compatLnSpc="1">
            <a:prstTxWarp prst="textNoShape">
              <a:avLst/>
            </a:prstTxWarp>
          </a:bodyPr>
          <a:lstStyle/>
          <a:p>
            <a:pPr fontAlgn="base">
              <a:spcBef>
                <a:spcPct val="0"/>
              </a:spcBef>
              <a:spcAft>
                <a:spcPct val="0"/>
              </a:spcAft>
              <a:buSzPct val="90000"/>
            </a:pPr>
            <a:endParaRPr lang="en-US" sz="2000" smtClean="0">
              <a:solidFill>
                <a:schemeClr val="folHlink"/>
              </a:solidFill>
              <a:latin typeface="Arial" pitchFamily="34" charset="0"/>
              <a:cs typeface="Arial" pitchFamily="34" charset="0"/>
            </a:endParaRPr>
          </a:p>
        </p:txBody>
      </p:sp>
      <p:sp>
        <p:nvSpPr>
          <p:cNvPr id="10" name="Left Arrow 9"/>
          <p:cNvSpPr/>
          <p:nvPr/>
        </p:nvSpPr>
        <p:spPr bwMode="auto">
          <a:xfrm>
            <a:off x="5029208" y="1795450"/>
            <a:ext cx="838200" cy="304800"/>
          </a:xfrm>
          <a:prstGeom prst="leftArrow">
            <a:avLst/>
          </a:prstGeom>
          <a:solidFill>
            <a:schemeClr val="bg1">
              <a:lumMod val="95000"/>
            </a:schemeClr>
          </a:solidFill>
          <a:ln w="9525" cap="flat" cmpd="sng" algn="ctr">
            <a:solidFill>
              <a:schemeClr val="bg1">
                <a:lumMod val="95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2000" b="0" i="0" u="none" strike="noStrike" cap="none" normalizeH="0" baseline="0" smtClean="0">
              <a:ln>
                <a:noFill/>
              </a:ln>
              <a:solidFill>
                <a:schemeClr val="folHlink"/>
              </a:solidFill>
              <a:effectLst/>
              <a:latin typeface="Arial" pitchFamily="34" charset="0"/>
              <a:cs typeface="Arial" pitchFamily="34" charset="0"/>
            </a:endParaRPr>
          </a:p>
        </p:txBody>
      </p:sp>
      <p:sp>
        <p:nvSpPr>
          <p:cNvPr id="8" name="Oval 7"/>
          <p:cNvSpPr/>
          <p:nvPr/>
        </p:nvSpPr>
        <p:spPr bwMode="auto">
          <a:xfrm>
            <a:off x="6934200" y="5105400"/>
            <a:ext cx="2057400" cy="533400"/>
          </a:xfrm>
          <a:prstGeom prst="ellipse">
            <a:avLst/>
          </a:prstGeom>
          <a:solidFill>
            <a:schemeClr val="bg1">
              <a:lumMod val="95000"/>
            </a:schemeClr>
          </a:solidFill>
          <a:ln>
            <a:solidFill>
              <a:schemeClr val="bg1">
                <a:lumMod val="95000"/>
              </a:schemeClr>
            </a:solidFill>
            <a:headEnd type="none" w="med" len="med"/>
            <a:tailEnd type="none" w="med" len="med"/>
          </a:ln>
          <a:effectLst>
            <a:outerShdw blurRad="63500" sx="102000" sy="102000" algn="ctr"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200" b="1" i="0" u="none" strike="noStrike" cap="none" normalizeH="0" baseline="0" dirty="0" smtClean="0">
                <a:ln>
                  <a:noFill/>
                </a:ln>
                <a:solidFill>
                  <a:sysClr val="windowText" lastClr="000000"/>
                </a:solidFill>
                <a:effectLst/>
                <a:latin typeface="Arial" pitchFamily="34" charset="0"/>
                <a:cs typeface="Arial" pitchFamily="34" charset="0"/>
              </a:rPr>
              <a:t>Technology which our</a:t>
            </a:r>
            <a:r>
              <a:rPr kumimoji="0" lang="en-US" sz="1200" b="1" i="0" u="none" strike="noStrike" cap="none" normalizeH="0" dirty="0" smtClean="0">
                <a:ln>
                  <a:noFill/>
                </a:ln>
                <a:solidFill>
                  <a:sysClr val="windowText" lastClr="000000"/>
                </a:solidFill>
                <a:effectLst/>
                <a:latin typeface="Arial" pitchFamily="34" charset="0"/>
                <a:cs typeface="Arial" pitchFamily="34" charset="0"/>
              </a:rPr>
              <a:t> </a:t>
            </a:r>
          </a:p>
          <a:p>
            <a:pPr marL="0" marR="0" indent="0" algn="ctr" defTabSz="914400" rtl="0" eaLnBrk="1" fontAlgn="base" latinLnBrk="0" hangingPunct="1">
              <a:lnSpc>
                <a:spcPct val="100000"/>
              </a:lnSpc>
              <a:spcBef>
                <a:spcPct val="0"/>
              </a:spcBef>
              <a:spcAft>
                <a:spcPct val="0"/>
              </a:spcAft>
              <a:buClrTx/>
              <a:buSzPct val="90000"/>
              <a:buFontTx/>
              <a:buNone/>
              <a:tabLst/>
            </a:pPr>
            <a:r>
              <a:rPr lang="en-US" sz="1200" b="1" baseline="0" dirty="0" smtClean="0">
                <a:solidFill>
                  <a:sysClr val="windowText" lastClr="000000"/>
                </a:solidFill>
                <a:latin typeface="Arial" pitchFamily="34" charset="0"/>
                <a:cs typeface="Arial" pitchFamily="34" charset="0"/>
              </a:rPr>
              <a:t>Business</a:t>
            </a:r>
            <a:r>
              <a:rPr lang="en-US" sz="1200" b="1" dirty="0" smtClean="0">
                <a:solidFill>
                  <a:sysClr val="windowText" lastClr="000000"/>
                </a:solidFill>
                <a:latin typeface="Arial" pitchFamily="34" charset="0"/>
                <a:cs typeface="Arial" pitchFamily="34" charset="0"/>
              </a:rPr>
              <a:t> use</a:t>
            </a:r>
            <a:endParaRPr kumimoji="0" lang="en-US" sz="12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11" name="Right Arrow 10"/>
          <p:cNvSpPr/>
          <p:nvPr/>
        </p:nvSpPr>
        <p:spPr bwMode="auto">
          <a:xfrm>
            <a:off x="1581120" y="3795714"/>
            <a:ext cx="609600" cy="276228"/>
          </a:xfrm>
          <a:prstGeom prst="rightArrow">
            <a:avLst/>
          </a:prstGeom>
          <a:solidFill>
            <a:schemeClr val="bg1">
              <a:lumMod val="95000"/>
            </a:schemeClr>
          </a:solidFill>
          <a:ln w="9525" cap="flat" cmpd="sng" algn="ctr">
            <a:solidFill>
              <a:schemeClr val="bg1">
                <a:lumMod val="95000"/>
              </a:scheme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none" lIns="63500" tIns="0" rIns="64800" bIns="0" numCol="1" rtlCol="0" anchor="t" anchorCtr="0" compatLnSpc="1">
            <a:prstTxWarp prst="textNoShape">
              <a:avLst/>
            </a:prstTxWarp>
          </a:bodyPr>
          <a:lstStyle/>
          <a:p>
            <a:pPr fontAlgn="base">
              <a:spcBef>
                <a:spcPct val="0"/>
              </a:spcBef>
              <a:spcAft>
                <a:spcPct val="0"/>
              </a:spcAft>
              <a:buSzPct val="90000"/>
            </a:pPr>
            <a:endParaRPr lang="en-US" sz="2000" smtClean="0">
              <a:solidFill>
                <a:schemeClr val="folHlink"/>
              </a:solidFill>
              <a:latin typeface="Arial" pitchFamily="34" charset="0"/>
              <a:cs typeface="Arial" pitchFamily="34" charset="0"/>
            </a:endParaRPr>
          </a:p>
        </p:txBody>
      </p:sp>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Elements of Information Security</a:t>
            </a:r>
            <a:endParaRPr lang="en-US" sz="2500" b="1" dirty="0">
              <a:solidFill>
                <a:schemeClr val="tx2">
                  <a:lumMod val="75000"/>
                </a:schemeClr>
              </a:solidFill>
              <a:latin typeface="Verdana" pitchFamily="34" charset="0"/>
            </a:endParaRPr>
          </a:p>
        </p:txBody>
      </p:sp>
      <p:graphicFrame>
        <p:nvGraphicFramePr>
          <p:cNvPr id="5" name="Diagram 4"/>
          <p:cNvGraphicFramePr/>
          <p:nvPr/>
        </p:nvGraphicFramePr>
        <p:xfrm>
          <a:off x="857224" y="1214422"/>
          <a:ext cx="6096000"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bwMode="auto">
          <a:xfrm>
            <a:off x="5715008" y="1643050"/>
            <a:ext cx="1371600" cy="609600"/>
          </a:xfrm>
          <a:prstGeom prst="ellipse">
            <a:avLst/>
          </a:prstGeom>
          <a:solidFill>
            <a:schemeClr val="bg1">
              <a:lumMod val="95000"/>
            </a:schemeClr>
          </a:solidFill>
          <a:ln>
            <a:solidFill>
              <a:schemeClr val="bg1">
                <a:lumMod val="95000"/>
              </a:schemeClr>
            </a:solidFill>
            <a:headEnd type="none" w="med" len="med"/>
            <a:tailEnd type="none" w="med" len="med"/>
          </a:ln>
          <a:effectLst>
            <a:outerShdw blurRad="63500" sx="102000" sy="102000" algn="ctr"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200" b="1" i="0" u="none" strike="noStrike" cap="none" normalizeH="0" baseline="0" dirty="0" smtClean="0">
                <a:ln>
                  <a:noFill/>
                </a:ln>
                <a:solidFill>
                  <a:sysClr val="windowText" lastClr="000000"/>
                </a:solidFill>
                <a:effectLst/>
                <a:latin typeface="Arial" pitchFamily="34" charset="0"/>
                <a:cs typeface="Arial" pitchFamily="34" charset="0"/>
              </a:rPr>
              <a:t>Organization </a:t>
            </a:r>
          </a:p>
          <a:p>
            <a:pPr marL="0" marR="0" indent="0" algn="ctr" defTabSz="914400" rtl="0" eaLnBrk="1" fontAlgn="base" latinLnBrk="0" hangingPunct="1">
              <a:lnSpc>
                <a:spcPct val="100000"/>
              </a:lnSpc>
              <a:spcBef>
                <a:spcPct val="0"/>
              </a:spcBef>
              <a:spcAft>
                <a:spcPct val="0"/>
              </a:spcAft>
              <a:buClrTx/>
              <a:buSzPct val="90000"/>
              <a:buFontTx/>
              <a:buNone/>
              <a:tabLst/>
            </a:pPr>
            <a:r>
              <a:rPr lang="en-US" sz="1200" b="1" dirty="0" smtClean="0">
                <a:solidFill>
                  <a:sysClr val="windowText" lastClr="000000"/>
                </a:solidFill>
                <a:latin typeface="Arial" pitchFamily="34" charset="0"/>
                <a:cs typeface="Arial" pitchFamily="34" charset="0"/>
              </a:rPr>
              <a:t>Staff</a:t>
            </a:r>
            <a:endParaRPr kumimoji="0" lang="en-US" sz="1200" b="1" i="0" u="none" strike="noStrike" cap="none" normalizeH="0" baseline="0" dirty="0" smtClean="0">
              <a:ln>
                <a:noFill/>
              </a:ln>
              <a:solidFill>
                <a:sysClr val="windowText" lastClr="000000"/>
              </a:solidFill>
              <a:effectLst/>
              <a:latin typeface="Arial" pitchFamily="34" charset="0"/>
              <a:cs typeface="Arial" pitchFamily="34" charset="0"/>
            </a:endParaRPr>
          </a:p>
        </p:txBody>
      </p:sp>
      <p:sp>
        <p:nvSpPr>
          <p:cNvPr id="7" name="Oval 6"/>
          <p:cNvSpPr/>
          <p:nvPr/>
        </p:nvSpPr>
        <p:spPr bwMode="auto">
          <a:xfrm>
            <a:off x="285720" y="3643314"/>
            <a:ext cx="1371600" cy="609600"/>
          </a:xfrm>
          <a:prstGeom prst="ellipse">
            <a:avLst/>
          </a:prstGeom>
          <a:solidFill>
            <a:schemeClr val="bg1">
              <a:lumMod val="95000"/>
            </a:schemeClr>
          </a:solidFill>
          <a:ln>
            <a:solidFill>
              <a:schemeClr val="bg1">
                <a:lumMod val="95000"/>
              </a:schemeClr>
            </a:solidFill>
            <a:headEnd type="none" w="med" len="med"/>
            <a:tailEnd type="none" w="med" len="med"/>
          </a:ln>
          <a:effectLst>
            <a:outerShdw blurRad="63500" sx="102000" sy="102000" algn="ctr"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vert="horz" wrap="none" lIns="63500" tIns="0" rIns="64800" bIns="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Pct val="90000"/>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Our Business </a:t>
            </a:r>
          </a:p>
          <a:p>
            <a:pPr marL="0" marR="0" indent="0" algn="ctr" defTabSz="914400" rtl="0" eaLnBrk="1" fontAlgn="base" latinLnBrk="0" hangingPunct="1">
              <a:lnSpc>
                <a:spcPct val="100000"/>
              </a:lnSpc>
              <a:spcBef>
                <a:spcPct val="0"/>
              </a:spcBef>
              <a:spcAft>
                <a:spcPct val="0"/>
              </a:spcAft>
              <a:buClrTx/>
              <a:buSzPct val="90000"/>
              <a:buFontTx/>
              <a:buNone/>
              <a:tabLst/>
            </a:pPr>
            <a:r>
              <a:rPr lang="en-US" sz="1200" b="1" dirty="0" smtClean="0">
                <a:solidFill>
                  <a:schemeClr val="tx1"/>
                </a:solidFill>
                <a:latin typeface="Arial" pitchFamily="34" charset="0"/>
                <a:cs typeface="Arial" pitchFamily="34" charset="0"/>
              </a:rPr>
              <a:t>Process</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500" b="1" dirty="0" smtClean="0">
                <a:solidFill>
                  <a:schemeClr val="tx2">
                    <a:lumMod val="75000"/>
                  </a:schemeClr>
                </a:solidFill>
                <a:latin typeface="Verdana" pitchFamily="34" charset="0"/>
              </a:rPr>
              <a:t>Technology </a:t>
            </a:r>
            <a:br>
              <a:rPr lang="en-US" sz="2500" b="1" dirty="0" smtClean="0">
                <a:solidFill>
                  <a:schemeClr val="tx2">
                    <a:lumMod val="75000"/>
                  </a:schemeClr>
                </a:solidFill>
                <a:latin typeface="Verdana" pitchFamily="34" charset="0"/>
              </a:rPr>
            </a:br>
            <a:r>
              <a:rPr lang="en-US" sz="2500" b="1" dirty="0" smtClean="0">
                <a:solidFill>
                  <a:schemeClr val="tx2">
                    <a:lumMod val="75000"/>
                  </a:schemeClr>
                </a:solidFill>
                <a:latin typeface="Verdana" pitchFamily="34" charset="0"/>
              </a:rPr>
              <a:t>‘What we use to improve what we do,</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graphicFrame>
        <p:nvGraphicFramePr>
          <p:cNvPr id="6" name="Content Placeholder 5"/>
          <p:cNvGraphicFramePr>
            <a:graphicFrameLocks noGrp="1"/>
          </p:cNvGraphicFramePr>
          <p:nvPr>
            <p:ph idx="1"/>
          </p:nvPr>
        </p:nvGraphicFramePr>
        <p:xfrm>
          <a:off x="769938" y="1295400"/>
          <a:ext cx="7764462" cy="48212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B7777DB2-7360-41B9-A58B-721F85F98170}"/>
                                            </p:graphicEl>
                                          </p:spTgt>
                                        </p:tgtEl>
                                        <p:attrNameLst>
                                          <p:attrName>style.visibility</p:attrName>
                                        </p:attrNameLst>
                                      </p:cBhvr>
                                      <p:to>
                                        <p:strVal val="visible"/>
                                      </p:to>
                                    </p:set>
                                    <p:animEffect transition="in" filter="fade">
                                      <p:cBhvr>
                                        <p:cTn id="7" dur="2000"/>
                                        <p:tgtEl>
                                          <p:spTgt spid="6">
                                            <p:graphicEl>
                                              <a:dgm id="{B7777DB2-7360-41B9-A58B-721F85F98170}"/>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graphicEl>
                                              <a:dgm id="{BB13F128-CE09-44CD-920C-527775D9DD78}"/>
                                            </p:graphicEl>
                                          </p:spTgt>
                                        </p:tgtEl>
                                        <p:attrNameLst>
                                          <p:attrName>style.visibility</p:attrName>
                                        </p:attrNameLst>
                                      </p:cBhvr>
                                      <p:to>
                                        <p:strVal val="visible"/>
                                      </p:to>
                                    </p:set>
                                    <p:animEffect transition="in" filter="fade">
                                      <p:cBhvr>
                                        <p:cTn id="10" dur="2000"/>
                                        <p:tgtEl>
                                          <p:spTgt spid="6">
                                            <p:graphicEl>
                                              <a:dgm id="{BB13F128-CE09-44CD-920C-527775D9DD78}"/>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graphicEl>
                                              <a:dgm id="{22C1F6C0-A029-4A15-9EA3-4C440D48CB08}"/>
                                            </p:graphicEl>
                                          </p:spTgt>
                                        </p:tgtEl>
                                        <p:attrNameLst>
                                          <p:attrName>style.visibility</p:attrName>
                                        </p:attrNameLst>
                                      </p:cBhvr>
                                      <p:to>
                                        <p:strVal val="visible"/>
                                      </p:to>
                                    </p:set>
                                    <p:animEffect transition="in" filter="fade">
                                      <p:cBhvr>
                                        <p:cTn id="15" dur="2000"/>
                                        <p:tgtEl>
                                          <p:spTgt spid="6">
                                            <p:graphicEl>
                                              <a:dgm id="{22C1F6C0-A029-4A15-9EA3-4C440D48CB08}"/>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graphicEl>
                                              <a:dgm id="{2A4AD5FE-749B-49FA-93DA-12B60C86E0E7}"/>
                                            </p:graphicEl>
                                          </p:spTgt>
                                        </p:tgtEl>
                                        <p:attrNameLst>
                                          <p:attrName>style.visibility</p:attrName>
                                        </p:attrNameLst>
                                      </p:cBhvr>
                                      <p:to>
                                        <p:strVal val="visible"/>
                                      </p:to>
                                    </p:set>
                                    <p:animEffect transition="in" filter="fade">
                                      <p:cBhvr>
                                        <p:cTn id="18" dur="2000"/>
                                        <p:tgtEl>
                                          <p:spTgt spid="6">
                                            <p:graphicEl>
                                              <a:dgm id="{2A4AD5FE-749B-49FA-93DA-12B60C86E0E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500" b="1" dirty="0" smtClean="0">
                <a:solidFill>
                  <a:schemeClr val="tx2">
                    <a:lumMod val="75000"/>
                  </a:schemeClr>
                </a:solidFill>
                <a:latin typeface="Verdana" pitchFamily="34" charset="0"/>
              </a:rPr>
              <a:t>Technology</a:t>
            </a:r>
            <a:br>
              <a:rPr lang="en-US" sz="2500" b="1" dirty="0" smtClean="0">
                <a:solidFill>
                  <a:schemeClr val="tx2">
                    <a:lumMod val="75000"/>
                  </a:schemeClr>
                </a:solidFill>
                <a:latin typeface="Verdana" pitchFamily="34" charset="0"/>
              </a:rPr>
            </a:br>
            <a:r>
              <a:rPr lang="en-US" sz="2500" b="1" dirty="0" smtClean="0">
                <a:solidFill>
                  <a:schemeClr val="tx2">
                    <a:lumMod val="75000"/>
                  </a:schemeClr>
                </a:solidFill>
                <a:latin typeface="Verdana" pitchFamily="34" charset="0"/>
              </a:rPr>
              <a:t>‘What we use to improve what we do’</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graphicFrame>
        <p:nvGraphicFramePr>
          <p:cNvPr id="5" name="Content Placeholder 4"/>
          <p:cNvGraphicFramePr>
            <a:graphicFrameLocks noGrp="1"/>
          </p:cNvGraphicFramePr>
          <p:nvPr>
            <p:ph idx="1"/>
          </p:nvPr>
        </p:nvGraphicFramePr>
        <p:xfrm>
          <a:off x="541338" y="1295400"/>
          <a:ext cx="8145462" cy="4897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1B634FE6-EAD5-4C91-BE9A-5ECC425D13E0}"/>
                                            </p:graphicEl>
                                          </p:spTgt>
                                        </p:tgtEl>
                                        <p:attrNameLst>
                                          <p:attrName>style.visibility</p:attrName>
                                        </p:attrNameLst>
                                      </p:cBhvr>
                                      <p:to>
                                        <p:strVal val="visible"/>
                                      </p:to>
                                    </p:set>
                                    <p:animEffect transition="in" filter="fade">
                                      <p:cBhvr>
                                        <p:cTn id="7" dur="2000"/>
                                        <p:tgtEl>
                                          <p:spTgt spid="5">
                                            <p:graphicEl>
                                              <a:dgm id="{1B634FE6-EAD5-4C91-BE9A-5ECC425D13E0}"/>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graphicEl>
                                              <a:dgm id="{42610554-A5E1-4D33-B43F-61EEF5434849}"/>
                                            </p:graphicEl>
                                          </p:spTgt>
                                        </p:tgtEl>
                                        <p:attrNameLst>
                                          <p:attrName>style.visibility</p:attrName>
                                        </p:attrNameLst>
                                      </p:cBhvr>
                                      <p:to>
                                        <p:strVal val="visible"/>
                                      </p:to>
                                    </p:set>
                                    <p:animEffect transition="in" filter="fade">
                                      <p:cBhvr>
                                        <p:cTn id="10" dur="2000"/>
                                        <p:tgtEl>
                                          <p:spTgt spid="5">
                                            <p:graphicEl>
                                              <a:dgm id="{42610554-A5E1-4D33-B43F-61EEF5434849}"/>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graphicEl>
                                              <a:dgm id="{DFA2C644-C2D6-4412-95A3-5668E5446DCE}"/>
                                            </p:graphicEl>
                                          </p:spTgt>
                                        </p:tgtEl>
                                        <p:attrNameLst>
                                          <p:attrName>style.visibility</p:attrName>
                                        </p:attrNameLst>
                                      </p:cBhvr>
                                      <p:to>
                                        <p:strVal val="visible"/>
                                      </p:to>
                                    </p:set>
                                    <p:animEffect transition="in" filter="fade">
                                      <p:cBhvr>
                                        <p:cTn id="15" dur="2000"/>
                                        <p:tgtEl>
                                          <p:spTgt spid="5">
                                            <p:graphicEl>
                                              <a:dgm id="{DFA2C644-C2D6-4412-95A3-5668E5446DCE}"/>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graphicEl>
                                              <a:dgm id="{CDB2BE9B-A532-45B4-8DAC-5E2120BC68DA}"/>
                                            </p:graphicEl>
                                          </p:spTgt>
                                        </p:tgtEl>
                                        <p:attrNameLst>
                                          <p:attrName>style.visibility</p:attrName>
                                        </p:attrNameLst>
                                      </p:cBhvr>
                                      <p:to>
                                        <p:strVal val="visible"/>
                                      </p:to>
                                    </p:set>
                                    <p:animEffect transition="in" filter="fade">
                                      <p:cBhvr>
                                        <p:cTn id="18" dur="2000"/>
                                        <p:tgtEl>
                                          <p:spTgt spid="5">
                                            <p:graphicEl>
                                              <a:dgm id="{CDB2BE9B-A532-45B4-8DAC-5E2120BC68D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 descr="GEL Rounded Square MS yellow"/>
          <p:cNvPicPr>
            <a:picLocks noChangeArrowheads="1"/>
          </p:cNvPicPr>
          <p:nvPr/>
        </p:nvPicPr>
        <p:blipFill>
          <a:blip r:embed="rId3" cstate="print"/>
          <a:srcRect/>
          <a:stretch>
            <a:fillRect/>
          </a:stretch>
        </p:blipFill>
        <p:spPr bwMode="auto">
          <a:xfrm>
            <a:off x="914400" y="1981200"/>
            <a:ext cx="1447800" cy="623887"/>
          </a:xfrm>
          <a:prstGeom prst="rect">
            <a:avLst/>
          </a:prstGeom>
          <a:noFill/>
          <a:ln w="9525">
            <a:noFill/>
            <a:miter lim="800000"/>
            <a:headEnd/>
            <a:tailEnd/>
          </a:ln>
        </p:spPr>
      </p:pic>
      <p:pic>
        <p:nvPicPr>
          <p:cNvPr id="41" name="Picture 4" descr="GEL Rounded Square MS yellow"/>
          <p:cNvPicPr>
            <a:picLocks noChangeArrowheads="1"/>
          </p:cNvPicPr>
          <p:nvPr/>
        </p:nvPicPr>
        <p:blipFill>
          <a:blip r:embed="rId3" cstate="print"/>
          <a:srcRect/>
          <a:stretch>
            <a:fillRect/>
          </a:stretch>
        </p:blipFill>
        <p:spPr bwMode="auto">
          <a:xfrm>
            <a:off x="5257800" y="1981200"/>
            <a:ext cx="1447800" cy="623887"/>
          </a:xfrm>
          <a:prstGeom prst="rect">
            <a:avLst/>
          </a:prstGeom>
          <a:noFill/>
          <a:ln w="9525">
            <a:noFill/>
            <a:miter lim="800000"/>
            <a:headEnd/>
            <a:tailEnd/>
          </a:ln>
        </p:spPr>
      </p:pic>
      <p:pic>
        <p:nvPicPr>
          <p:cNvPr id="40" name="Picture 4" descr="GEL Rounded Square MS yellow"/>
          <p:cNvPicPr>
            <a:picLocks noChangeArrowheads="1"/>
          </p:cNvPicPr>
          <p:nvPr/>
        </p:nvPicPr>
        <p:blipFill>
          <a:blip r:embed="rId3" cstate="print"/>
          <a:srcRect/>
          <a:stretch>
            <a:fillRect/>
          </a:stretch>
        </p:blipFill>
        <p:spPr bwMode="auto">
          <a:xfrm>
            <a:off x="3886200" y="1981200"/>
            <a:ext cx="1371600" cy="623887"/>
          </a:xfrm>
          <a:prstGeom prst="rect">
            <a:avLst/>
          </a:prstGeom>
          <a:noFill/>
          <a:ln w="9525">
            <a:noFill/>
            <a:miter lim="800000"/>
            <a:headEnd/>
            <a:tailEnd/>
          </a:ln>
        </p:spPr>
      </p:pic>
      <p:pic>
        <p:nvPicPr>
          <p:cNvPr id="27651" name="Picture 19" descr="GEL Rounded Rectangle MS blue"/>
          <p:cNvPicPr>
            <a:picLocks noChangeArrowheads="1"/>
          </p:cNvPicPr>
          <p:nvPr/>
        </p:nvPicPr>
        <p:blipFill>
          <a:blip r:embed="rId4">
            <a:lum bright="-18000"/>
          </a:blip>
          <a:srcRect/>
          <a:stretch>
            <a:fillRect/>
          </a:stretch>
        </p:blipFill>
        <p:spPr bwMode="auto">
          <a:xfrm>
            <a:off x="795338" y="950913"/>
            <a:ext cx="7434262" cy="954087"/>
          </a:xfrm>
          <a:prstGeom prst="rect">
            <a:avLst/>
          </a:prstGeom>
          <a:noFill/>
          <a:ln w="9525">
            <a:noFill/>
            <a:miter lim="800000"/>
            <a:headEnd/>
            <a:tailEnd/>
          </a:ln>
        </p:spPr>
      </p:pic>
      <p:pic>
        <p:nvPicPr>
          <p:cNvPr id="27652" name="Picture 3" descr="GEL Rounded Square MS green"/>
          <p:cNvPicPr>
            <a:picLocks noChangeArrowheads="1"/>
          </p:cNvPicPr>
          <p:nvPr/>
        </p:nvPicPr>
        <p:blipFill>
          <a:blip r:embed="rId5"/>
          <a:srcRect/>
          <a:stretch>
            <a:fillRect/>
          </a:stretch>
        </p:blipFill>
        <p:spPr bwMode="auto">
          <a:xfrm>
            <a:off x="4419600" y="2667000"/>
            <a:ext cx="3748088" cy="3119438"/>
          </a:xfrm>
          <a:prstGeom prst="rect">
            <a:avLst/>
          </a:prstGeom>
          <a:noFill/>
          <a:ln w="9525">
            <a:noFill/>
            <a:miter lim="800000"/>
            <a:headEnd/>
            <a:tailEnd/>
          </a:ln>
        </p:spPr>
      </p:pic>
      <p:pic>
        <p:nvPicPr>
          <p:cNvPr id="27653" name="Picture 4" descr="GEL Rounded Square MS yellow"/>
          <p:cNvPicPr>
            <a:picLocks noChangeArrowheads="1"/>
          </p:cNvPicPr>
          <p:nvPr/>
        </p:nvPicPr>
        <p:blipFill>
          <a:blip r:embed="rId3" cstate="print"/>
          <a:srcRect/>
          <a:stretch>
            <a:fillRect/>
          </a:stretch>
        </p:blipFill>
        <p:spPr bwMode="auto">
          <a:xfrm>
            <a:off x="2438400" y="1981200"/>
            <a:ext cx="1371600" cy="623887"/>
          </a:xfrm>
          <a:prstGeom prst="rect">
            <a:avLst/>
          </a:prstGeom>
          <a:noFill/>
          <a:ln w="9525">
            <a:noFill/>
            <a:miter lim="800000"/>
            <a:headEnd/>
            <a:tailEnd/>
          </a:ln>
        </p:spPr>
      </p:pic>
      <p:sp>
        <p:nvSpPr>
          <p:cNvPr id="27656" name="Text Box 7"/>
          <p:cNvSpPr txBox="1">
            <a:spLocks noChangeArrowheads="1"/>
          </p:cNvSpPr>
          <p:nvPr/>
        </p:nvSpPr>
        <p:spPr bwMode="auto">
          <a:xfrm>
            <a:off x="857224" y="2151869"/>
            <a:ext cx="1571636" cy="323165"/>
          </a:xfrm>
          <a:prstGeom prst="rect">
            <a:avLst/>
          </a:prstGeom>
          <a:noFill/>
          <a:ln w="12700">
            <a:noFill/>
            <a:miter lim="800000"/>
            <a:headEnd type="none" w="sm" len="sm"/>
            <a:tailEnd type="none" w="sm" len="sm"/>
          </a:ln>
        </p:spPr>
        <p:txBody>
          <a:bodyPr wrap="square">
            <a:spAutoFit/>
          </a:bodyPr>
          <a:lstStyle/>
          <a:p>
            <a:pPr algn="ctr" eaLnBrk="0" hangingPunct="0"/>
            <a:r>
              <a:rPr lang="en-US" sz="1500" b="1" dirty="0" smtClean="0">
                <a:latin typeface="Trebuchet MS" pitchFamily="34" charset="0"/>
              </a:rPr>
              <a:t>Confidentiality</a:t>
            </a:r>
            <a:endParaRPr lang="en-US" sz="1500" b="1" dirty="0">
              <a:latin typeface="Trebuchet MS" pitchFamily="34" charset="0"/>
            </a:endParaRPr>
          </a:p>
        </p:txBody>
      </p:sp>
      <p:sp>
        <p:nvSpPr>
          <p:cNvPr id="27657" name="Text Box 8"/>
          <p:cNvSpPr txBox="1">
            <a:spLocks noChangeArrowheads="1"/>
          </p:cNvSpPr>
          <p:nvPr/>
        </p:nvSpPr>
        <p:spPr bwMode="auto">
          <a:xfrm>
            <a:off x="2447925" y="1309688"/>
            <a:ext cx="4343400" cy="366712"/>
          </a:xfrm>
          <a:prstGeom prst="rect">
            <a:avLst/>
          </a:prstGeom>
          <a:noFill/>
          <a:ln w="12700">
            <a:noFill/>
            <a:miter lim="800000"/>
            <a:headEnd type="none" w="sm" len="sm"/>
            <a:tailEnd type="none" w="sm" len="sm"/>
          </a:ln>
        </p:spPr>
        <p:txBody>
          <a:bodyPr>
            <a:spAutoFit/>
          </a:bodyPr>
          <a:lstStyle/>
          <a:p>
            <a:pPr algn="ctr" eaLnBrk="0" hangingPunct="0"/>
            <a:r>
              <a:rPr lang="en-US" sz="1800" b="1" dirty="0" smtClean="0">
                <a:latin typeface="Trebuchet MS" pitchFamily="34" charset="0"/>
              </a:rPr>
              <a:t>Information Security</a:t>
            </a:r>
            <a:endParaRPr lang="en-US" sz="1800" b="1" dirty="0">
              <a:latin typeface="Trebuchet MS" pitchFamily="34" charset="0"/>
            </a:endParaRPr>
          </a:p>
        </p:txBody>
      </p:sp>
      <p:sp>
        <p:nvSpPr>
          <p:cNvPr id="27659" name="Text Box 10"/>
          <p:cNvSpPr txBox="1">
            <a:spLocks noChangeArrowheads="1"/>
          </p:cNvSpPr>
          <p:nvPr/>
        </p:nvSpPr>
        <p:spPr bwMode="auto">
          <a:xfrm>
            <a:off x="2438400" y="2143116"/>
            <a:ext cx="1295400" cy="336550"/>
          </a:xfrm>
          <a:prstGeom prst="rect">
            <a:avLst/>
          </a:prstGeom>
          <a:noFill/>
          <a:ln w="12700">
            <a:noFill/>
            <a:miter lim="800000"/>
            <a:headEnd type="none" w="sm" len="sm"/>
            <a:tailEnd type="none" w="sm" len="sm"/>
          </a:ln>
        </p:spPr>
        <p:txBody>
          <a:bodyPr>
            <a:spAutoFit/>
          </a:bodyPr>
          <a:lstStyle/>
          <a:p>
            <a:pPr algn="ctr" eaLnBrk="0" hangingPunct="0"/>
            <a:r>
              <a:rPr lang="en-US" sz="1600" b="1" dirty="0">
                <a:latin typeface="Trebuchet MS" pitchFamily="34" charset="0"/>
              </a:rPr>
              <a:t>Integrity</a:t>
            </a:r>
          </a:p>
        </p:txBody>
      </p:sp>
      <p:sp>
        <p:nvSpPr>
          <p:cNvPr id="27660" name="Text Box 11"/>
          <p:cNvSpPr txBox="1">
            <a:spLocks noChangeArrowheads="1"/>
          </p:cNvSpPr>
          <p:nvPr/>
        </p:nvSpPr>
        <p:spPr bwMode="auto">
          <a:xfrm>
            <a:off x="3886200" y="2143116"/>
            <a:ext cx="1371600" cy="336550"/>
          </a:xfrm>
          <a:prstGeom prst="rect">
            <a:avLst/>
          </a:prstGeom>
          <a:noFill/>
          <a:ln w="12700">
            <a:noFill/>
            <a:miter lim="800000"/>
            <a:headEnd type="none" w="sm" len="sm"/>
            <a:tailEnd type="none" w="sm" len="sm"/>
          </a:ln>
        </p:spPr>
        <p:txBody>
          <a:bodyPr>
            <a:spAutoFit/>
          </a:bodyPr>
          <a:lstStyle/>
          <a:p>
            <a:pPr algn="ctr" eaLnBrk="0" hangingPunct="0"/>
            <a:r>
              <a:rPr lang="en-US" sz="1600" b="1" dirty="0">
                <a:latin typeface="Trebuchet MS" pitchFamily="34" charset="0"/>
              </a:rPr>
              <a:t>Availability</a:t>
            </a:r>
          </a:p>
        </p:txBody>
      </p:sp>
      <p:sp>
        <p:nvSpPr>
          <p:cNvPr id="27661" name="Text Box 12"/>
          <p:cNvSpPr txBox="1">
            <a:spLocks noChangeArrowheads="1"/>
          </p:cNvSpPr>
          <p:nvPr/>
        </p:nvSpPr>
        <p:spPr bwMode="auto">
          <a:xfrm>
            <a:off x="5286380" y="2143116"/>
            <a:ext cx="1381124" cy="338554"/>
          </a:xfrm>
          <a:prstGeom prst="rect">
            <a:avLst/>
          </a:prstGeom>
          <a:noFill/>
          <a:ln w="12700">
            <a:noFill/>
            <a:miter lim="800000"/>
            <a:headEnd type="none" w="sm" len="sm"/>
            <a:tailEnd type="none" w="sm" len="sm"/>
          </a:ln>
        </p:spPr>
        <p:txBody>
          <a:bodyPr wrap="square">
            <a:spAutoFit/>
          </a:bodyPr>
          <a:lstStyle/>
          <a:p>
            <a:pPr algn="ctr" eaLnBrk="0" hangingPunct="0"/>
            <a:r>
              <a:rPr lang="en-US" sz="1600" b="1" dirty="0" smtClean="0">
                <a:latin typeface="Trebuchet MS" pitchFamily="34" charset="0"/>
              </a:rPr>
              <a:t>Authenticity</a:t>
            </a:r>
            <a:endParaRPr lang="en-US" sz="1600" b="1" dirty="0">
              <a:latin typeface="Trebuchet MS" pitchFamily="34" charset="0"/>
            </a:endParaRPr>
          </a:p>
        </p:txBody>
      </p:sp>
      <p:sp>
        <p:nvSpPr>
          <p:cNvPr id="27662" name="Text Box 13"/>
          <p:cNvSpPr txBox="1">
            <a:spLocks noChangeArrowheads="1"/>
          </p:cNvSpPr>
          <p:nvPr/>
        </p:nvSpPr>
        <p:spPr bwMode="auto">
          <a:xfrm>
            <a:off x="5400675" y="2795588"/>
            <a:ext cx="1905000" cy="366712"/>
          </a:xfrm>
          <a:prstGeom prst="rect">
            <a:avLst/>
          </a:prstGeom>
          <a:noFill/>
          <a:ln w="9525">
            <a:noFill/>
            <a:miter lim="800000"/>
            <a:headEnd/>
            <a:tailEnd/>
          </a:ln>
        </p:spPr>
        <p:txBody>
          <a:bodyPr>
            <a:spAutoFit/>
          </a:bodyPr>
          <a:lstStyle/>
          <a:p>
            <a:pPr algn="just">
              <a:spcBef>
                <a:spcPct val="50000"/>
              </a:spcBef>
            </a:pPr>
            <a:r>
              <a:rPr lang="en-US" sz="1800">
                <a:latin typeface="Trebuchet MS" pitchFamily="34" charset="0"/>
              </a:rPr>
              <a:t>Security Policy</a:t>
            </a:r>
          </a:p>
        </p:txBody>
      </p:sp>
      <p:pic>
        <p:nvPicPr>
          <p:cNvPr id="27663" name="Picture 14" descr="GEL Rounded Square MS yellow"/>
          <p:cNvPicPr>
            <a:picLocks noChangeArrowheads="1"/>
          </p:cNvPicPr>
          <p:nvPr/>
        </p:nvPicPr>
        <p:blipFill>
          <a:blip r:embed="rId6"/>
          <a:srcRect/>
          <a:stretch>
            <a:fillRect/>
          </a:stretch>
        </p:blipFill>
        <p:spPr bwMode="auto">
          <a:xfrm>
            <a:off x="847725" y="2700338"/>
            <a:ext cx="3733800" cy="1019175"/>
          </a:xfrm>
          <a:prstGeom prst="rect">
            <a:avLst/>
          </a:prstGeom>
          <a:noFill/>
          <a:ln w="9525">
            <a:noFill/>
            <a:miter lim="800000"/>
            <a:headEnd/>
            <a:tailEnd/>
          </a:ln>
        </p:spPr>
      </p:pic>
      <p:pic>
        <p:nvPicPr>
          <p:cNvPr id="27664" name="Picture 15" descr="GEL Rounded Square MS green"/>
          <p:cNvPicPr>
            <a:picLocks noChangeArrowheads="1"/>
          </p:cNvPicPr>
          <p:nvPr/>
        </p:nvPicPr>
        <p:blipFill>
          <a:blip r:embed="rId5"/>
          <a:srcRect/>
          <a:stretch>
            <a:fillRect/>
          </a:stretch>
        </p:blipFill>
        <p:spPr bwMode="auto">
          <a:xfrm>
            <a:off x="847725" y="3700463"/>
            <a:ext cx="3733800" cy="1019175"/>
          </a:xfrm>
          <a:prstGeom prst="rect">
            <a:avLst/>
          </a:prstGeom>
          <a:noFill/>
          <a:ln w="9525">
            <a:noFill/>
            <a:miter lim="800000"/>
            <a:headEnd/>
            <a:tailEnd/>
          </a:ln>
        </p:spPr>
      </p:pic>
      <p:pic>
        <p:nvPicPr>
          <p:cNvPr id="27665" name="Picture 16" descr="GEL Rounded Square MS yellow"/>
          <p:cNvPicPr>
            <a:picLocks noChangeArrowheads="1"/>
          </p:cNvPicPr>
          <p:nvPr/>
        </p:nvPicPr>
        <p:blipFill>
          <a:blip r:embed="rId6"/>
          <a:srcRect/>
          <a:stretch>
            <a:fillRect/>
          </a:stretch>
        </p:blipFill>
        <p:spPr bwMode="auto">
          <a:xfrm>
            <a:off x="842963" y="4710113"/>
            <a:ext cx="3733800" cy="1019175"/>
          </a:xfrm>
          <a:prstGeom prst="rect">
            <a:avLst/>
          </a:prstGeom>
          <a:noFill/>
          <a:ln w="9525">
            <a:noFill/>
            <a:miter lim="800000"/>
            <a:headEnd/>
            <a:tailEnd/>
          </a:ln>
        </p:spPr>
      </p:pic>
      <p:sp>
        <p:nvSpPr>
          <p:cNvPr id="27666" name="Text Box 17"/>
          <p:cNvSpPr txBox="1">
            <a:spLocks noChangeArrowheads="1"/>
          </p:cNvSpPr>
          <p:nvPr/>
        </p:nvSpPr>
        <p:spPr bwMode="auto">
          <a:xfrm>
            <a:off x="2152650" y="3000375"/>
            <a:ext cx="1295400" cy="366713"/>
          </a:xfrm>
          <a:prstGeom prst="rect">
            <a:avLst/>
          </a:prstGeom>
          <a:noFill/>
          <a:ln w="9525">
            <a:noFill/>
            <a:miter lim="800000"/>
            <a:headEnd/>
            <a:tailEnd/>
          </a:ln>
        </p:spPr>
        <p:txBody>
          <a:bodyPr>
            <a:spAutoFit/>
          </a:bodyPr>
          <a:lstStyle/>
          <a:p>
            <a:pPr>
              <a:spcBef>
                <a:spcPct val="50000"/>
              </a:spcBef>
            </a:pPr>
            <a:r>
              <a:rPr lang="en-US" sz="1800" dirty="0">
                <a:latin typeface="Trebuchet MS" pitchFamily="34" charset="0"/>
              </a:rPr>
              <a:t>People</a:t>
            </a:r>
          </a:p>
        </p:txBody>
      </p:sp>
      <p:sp>
        <p:nvSpPr>
          <p:cNvPr id="27667" name="Text Box 18"/>
          <p:cNvSpPr txBox="1">
            <a:spLocks noChangeArrowheads="1"/>
          </p:cNvSpPr>
          <p:nvPr/>
        </p:nvSpPr>
        <p:spPr bwMode="auto">
          <a:xfrm>
            <a:off x="2124075" y="3976688"/>
            <a:ext cx="1447800" cy="366712"/>
          </a:xfrm>
          <a:prstGeom prst="rect">
            <a:avLst/>
          </a:prstGeom>
          <a:noFill/>
          <a:ln w="9525">
            <a:noFill/>
            <a:miter lim="800000"/>
            <a:headEnd/>
            <a:tailEnd/>
          </a:ln>
        </p:spPr>
        <p:txBody>
          <a:bodyPr>
            <a:spAutoFit/>
          </a:bodyPr>
          <a:lstStyle/>
          <a:p>
            <a:pPr>
              <a:spcBef>
                <a:spcPct val="50000"/>
              </a:spcBef>
            </a:pPr>
            <a:r>
              <a:rPr lang="en-US" sz="1800">
                <a:latin typeface="Trebuchet MS" pitchFamily="34" charset="0"/>
              </a:rPr>
              <a:t>Process</a:t>
            </a:r>
          </a:p>
        </p:txBody>
      </p:sp>
      <p:sp>
        <p:nvSpPr>
          <p:cNvPr id="27668" name="Text Box 19"/>
          <p:cNvSpPr txBox="1">
            <a:spLocks noChangeArrowheads="1"/>
          </p:cNvSpPr>
          <p:nvPr/>
        </p:nvSpPr>
        <p:spPr bwMode="auto">
          <a:xfrm>
            <a:off x="1995488" y="5029200"/>
            <a:ext cx="1524000" cy="366713"/>
          </a:xfrm>
          <a:prstGeom prst="rect">
            <a:avLst/>
          </a:prstGeom>
          <a:noFill/>
          <a:ln w="9525">
            <a:noFill/>
            <a:miter lim="800000"/>
            <a:headEnd/>
            <a:tailEnd/>
          </a:ln>
        </p:spPr>
        <p:txBody>
          <a:bodyPr>
            <a:spAutoFit/>
          </a:bodyPr>
          <a:lstStyle/>
          <a:p>
            <a:pPr>
              <a:spcBef>
                <a:spcPct val="50000"/>
              </a:spcBef>
            </a:pPr>
            <a:r>
              <a:rPr lang="en-US" sz="1800" dirty="0">
                <a:latin typeface="Trebuchet MS" pitchFamily="34" charset="0"/>
              </a:rPr>
              <a:t>Technology</a:t>
            </a:r>
          </a:p>
        </p:txBody>
      </p:sp>
      <p:pic>
        <p:nvPicPr>
          <p:cNvPr id="27669" name="Picture 19" descr="GEL Rounded Rectangle MS blue"/>
          <p:cNvPicPr>
            <a:picLocks noChangeArrowheads="1"/>
          </p:cNvPicPr>
          <p:nvPr/>
        </p:nvPicPr>
        <p:blipFill>
          <a:blip r:embed="rId4">
            <a:lum bright="-18000"/>
          </a:blip>
          <a:srcRect/>
          <a:stretch>
            <a:fillRect/>
          </a:stretch>
        </p:blipFill>
        <p:spPr bwMode="auto">
          <a:xfrm>
            <a:off x="838200" y="5805488"/>
            <a:ext cx="7353300" cy="519112"/>
          </a:xfrm>
          <a:prstGeom prst="rect">
            <a:avLst/>
          </a:prstGeom>
          <a:noFill/>
          <a:ln w="9525">
            <a:noFill/>
            <a:miter lim="800000"/>
            <a:headEnd/>
            <a:tailEnd/>
          </a:ln>
        </p:spPr>
      </p:pic>
      <p:sp>
        <p:nvSpPr>
          <p:cNvPr id="27670" name="Line 21"/>
          <p:cNvSpPr>
            <a:spLocks noChangeShapeType="1"/>
          </p:cNvSpPr>
          <p:nvPr/>
        </p:nvSpPr>
        <p:spPr bwMode="auto">
          <a:xfrm>
            <a:off x="4648200" y="3143250"/>
            <a:ext cx="3352800" cy="0"/>
          </a:xfrm>
          <a:prstGeom prst="line">
            <a:avLst/>
          </a:prstGeom>
          <a:noFill/>
          <a:ln w="9525">
            <a:solidFill>
              <a:schemeClr val="tx1"/>
            </a:solidFill>
            <a:round/>
            <a:headEnd/>
            <a:tailEnd/>
          </a:ln>
        </p:spPr>
        <p:txBody>
          <a:bodyPr/>
          <a:lstStyle/>
          <a:p>
            <a:endParaRPr lang="en-US"/>
          </a:p>
        </p:txBody>
      </p:sp>
      <p:sp>
        <p:nvSpPr>
          <p:cNvPr id="27671" name="Text Box 22"/>
          <p:cNvSpPr txBox="1">
            <a:spLocks noChangeArrowheads="1"/>
          </p:cNvSpPr>
          <p:nvPr/>
        </p:nvSpPr>
        <p:spPr bwMode="auto">
          <a:xfrm>
            <a:off x="5010150" y="3119438"/>
            <a:ext cx="2895600" cy="366712"/>
          </a:xfrm>
          <a:prstGeom prst="rect">
            <a:avLst/>
          </a:prstGeom>
          <a:noFill/>
          <a:ln w="9525">
            <a:noFill/>
            <a:miter lim="800000"/>
            <a:headEnd/>
            <a:tailEnd/>
          </a:ln>
        </p:spPr>
        <p:txBody>
          <a:bodyPr>
            <a:spAutoFit/>
          </a:bodyPr>
          <a:lstStyle/>
          <a:p>
            <a:pPr algn="just">
              <a:spcBef>
                <a:spcPct val="50000"/>
              </a:spcBef>
            </a:pPr>
            <a:r>
              <a:rPr lang="en-US" sz="1800">
                <a:latin typeface="Trebuchet MS" pitchFamily="34" charset="0"/>
              </a:rPr>
              <a:t>Regulatory Compliance</a:t>
            </a:r>
          </a:p>
        </p:txBody>
      </p:sp>
      <p:sp>
        <p:nvSpPr>
          <p:cNvPr id="27672" name="Line 23"/>
          <p:cNvSpPr>
            <a:spLocks noChangeShapeType="1"/>
          </p:cNvSpPr>
          <p:nvPr/>
        </p:nvSpPr>
        <p:spPr bwMode="auto">
          <a:xfrm>
            <a:off x="4643438" y="3457575"/>
            <a:ext cx="3352800" cy="0"/>
          </a:xfrm>
          <a:prstGeom prst="line">
            <a:avLst/>
          </a:prstGeom>
          <a:noFill/>
          <a:ln w="9525">
            <a:solidFill>
              <a:schemeClr val="tx1"/>
            </a:solidFill>
            <a:round/>
            <a:headEnd/>
            <a:tailEnd/>
          </a:ln>
        </p:spPr>
        <p:txBody>
          <a:bodyPr/>
          <a:lstStyle/>
          <a:p>
            <a:endParaRPr lang="en-US"/>
          </a:p>
        </p:txBody>
      </p:sp>
      <p:sp>
        <p:nvSpPr>
          <p:cNvPr id="27673" name="Text Box 24"/>
          <p:cNvSpPr txBox="1">
            <a:spLocks noChangeArrowheads="1"/>
          </p:cNvSpPr>
          <p:nvPr/>
        </p:nvSpPr>
        <p:spPr bwMode="auto">
          <a:xfrm>
            <a:off x="5386388" y="3738563"/>
            <a:ext cx="1752600" cy="366712"/>
          </a:xfrm>
          <a:prstGeom prst="rect">
            <a:avLst/>
          </a:prstGeom>
          <a:noFill/>
          <a:ln w="9525">
            <a:noFill/>
            <a:miter lim="800000"/>
            <a:headEnd/>
            <a:tailEnd/>
          </a:ln>
        </p:spPr>
        <p:txBody>
          <a:bodyPr>
            <a:spAutoFit/>
          </a:bodyPr>
          <a:lstStyle/>
          <a:p>
            <a:pPr algn="just">
              <a:spcBef>
                <a:spcPct val="50000"/>
              </a:spcBef>
            </a:pPr>
            <a:r>
              <a:rPr lang="en-US" sz="1800" dirty="0">
                <a:latin typeface="Trebuchet MS" pitchFamily="34" charset="0"/>
              </a:rPr>
              <a:t>Access Control</a:t>
            </a:r>
          </a:p>
        </p:txBody>
      </p:sp>
      <p:sp>
        <p:nvSpPr>
          <p:cNvPr id="27674" name="Line 25"/>
          <p:cNvSpPr>
            <a:spLocks noChangeShapeType="1"/>
          </p:cNvSpPr>
          <p:nvPr/>
        </p:nvSpPr>
        <p:spPr bwMode="auto">
          <a:xfrm>
            <a:off x="4638675" y="3767138"/>
            <a:ext cx="3352800" cy="0"/>
          </a:xfrm>
          <a:prstGeom prst="line">
            <a:avLst/>
          </a:prstGeom>
          <a:noFill/>
          <a:ln w="9525">
            <a:solidFill>
              <a:schemeClr val="tx1"/>
            </a:solidFill>
            <a:round/>
            <a:headEnd/>
            <a:tailEnd/>
          </a:ln>
        </p:spPr>
        <p:txBody>
          <a:bodyPr/>
          <a:lstStyle/>
          <a:p>
            <a:endParaRPr lang="en-US"/>
          </a:p>
        </p:txBody>
      </p:sp>
      <p:sp>
        <p:nvSpPr>
          <p:cNvPr id="27675" name="Text Box 26"/>
          <p:cNvSpPr txBox="1">
            <a:spLocks noChangeArrowheads="1"/>
          </p:cNvSpPr>
          <p:nvPr/>
        </p:nvSpPr>
        <p:spPr bwMode="auto">
          <a:xfrm>
            <a:off x="5424488" y="4062413"/>
            <a:ext cx="1905000" cy="366712"/>
          </a:xfrm>
          <a:prstGeom prst="rect">
            <a:avLst/>
          </a:prstGeom>
          <a:noFill/>
          <a:ln w="9525">
            <a:noFill/>
            <a:miter lim="800000"/>
            <a:headEnd/>
            <a:tailEnd/>
          </a:ln>
        </p:spPr>
        <p:txBody>
          <a:bodyPr>
            <a:spAutoFit/>
          </a:bodyPr>
          <a:lstStyle/>
          <a:p>
            <a:pPr algn="just">
              <a:spcBef>
                <a:spcPct val="50000"/>
              </a:spcBef>
            </a:pPr>
            <a:r>
              <a:rPr lang="en-US" sz="1800">
                <a:latin typeface="Trebuchet MS" pitchFamily="34" charset="0"/>
              </a:rPr>
              <a:t>Security Audit</a:t>
            </a:r>
          </a:p>
        </p:txBody>
      </p:sp>
      <p:sp>
        <p:nvSpPr>
          <p:cNvPr id="27676" name="Line 27"/>
          <p:cNvSpPr>
            <a:spLocks noChangeShapeType="1"/>
          </p:cNvSpPr>
          <p:nvPr/>
        </p:nvSpPr>
        <p:spPr bwMode="auto">
          <a:xfrm>
            <a:off x="4633913" y="4076700"/>
            <a:ext cx="3352800" cy="0"/>
          </a:xfrm>
          <a:prstGeom prst="line">
            <a:avLst/>
          </a:prstGeom>
          <a:noFill/>
          <a:ln w="9525">
            <a:solidFill>
              <a:schemeClr val="tx1"/>
            </a:solidFill>
            <a:round/>
            <a:headEnd/>
            <a:tailEnd/>
          </a:ln>
        </p:spPr>
        <p:txBody>
          <a:bodyPr/>
          <a:lstStyle/>
          <a:p>
            <a:endParaRPr lang="en-US"/>
          </a:p>
        </p:txBody>
      </p:sp>
      <p:sp>
        <p:nvSpPr>
          <p:cNvPr id="27677" name="Text Box 28"/>
          <p:cNvSpPr txBox="1">
            <a:spLocks noChangeArrowheads="1"/>
          </p:cNvSpPr>
          <p:nvPr/>
        </p:nvSpPr>
        <p:spPr bwMode="auto">
          <a:xfrm>
            <a:off x="4938713" y="3429000"/>
            <a:ext cx="2814637" cy="366713"/>
          </a:xfrm>
          <a:prstGeom prst="rect">
            <a:avLst/>
          </a:prstGeom>
          <a:noFill/>
          <a:ln w="9525">
            <a:noFill/>
            <a:miter lim="800000"/>
            <a:headEnd/>
            <a:tailEnd/>
          </a:ln>
        </p:spPr>
        <p:txBody>
          <a:bodyPr>
            <a:spAutoFit/>
          </a:bodyPr>
          <a:lstStyle/>
          <a:p>
            <a:pPr algn="just">
              <a:spcBef>
                <a:spcPct val="50000"/>
              </a:spcBef>
            </a:pPr>
            <a:r>
              <a:rPr lang="en-US" sz="1800" dirty="0">
                <a:latin typeface="Trebuchet MS" pitchFamily="34" charset="0"/>
              </a:rPr>
              <a:t>User Awareness Program</a:t>
            </a:r>
          </a:p>
        </p:txBody>
      </p:sp>
      <p:sp>
        <p:nvSpPr>
          <p:cNvPr id="27678" name="Line 29"/>
          <p:cNvSpPr>
            <a:spLocks noChangeShapeType="1"/>
          </p:cNvSpPr>
          <p:nvPr/>
        </p:nvSpPr>
        <p:spPr bwMode="auto">
          <a:xfrm>
            <a:off x="4629150" y="4400550"/>
            <a:ext cx="3352800" cy="0"/>
          </a:xfrm>
          <a:prstGeom prst="line">
            <a:avLst/>
          </a:prstGeom>
          <a:noFill/>
          <a:ln w="9525">
            <a:solidFill>
              <a:schemeClr val="tx1"/>
            </a:solidFill>
            <a:round/>
            <a:headEnd/>
            <a:tailEnd/>
          </a:ln>
        </p:spPr>
        <p:txBody>
          <a:bodyPr/>
          <a:lstStyle/>
          <a:p>
            <a:endParaRPr lang="en-US"/>
          </a:p>
        </p:txBody>
      </p:sp>
      <p:sp>
        <p:nvSpPr>
          <p:cNvPr id="27679" name="Text Box 30"/>
          <p:cNvSpPr txBox="1">
            <a:spLocks noChangeArrowheads="1"/>
          </p:cNvSpPr>
          <p:nvPr/>
        </p:nvSpPr>
        <p:spPr bwMode="auto">
          <a:xfrm>
            <a:off x="5329238" y="4362450"/>
            <a:ext cx="2157412" cy="366713"/>
          </a:xfrm>
          <a:prstGeom prst="rect">
            <a:avLst/>
          </a:prstGeom>
          <a:noFill/>
          <a:ln w="9525">
            <a:noFill/>
            <a:miter lim="800000"/>
            <a:headEnd/>
            <a:tailEnd/>
          </a:ln>
        </p:spPr>
        <p:txBody>
          <a:bodyPr>
            <a:spAutoFit/>
          </a:bodyPr>
          <a:lstStyle/>
          <a:p>
            <a:pPr algn="just">
              <a:spcBef>
                <a:spcPct val="50000"/>
              </a:spcBef>
            </a:pPr>
            <a:r>
              <a:rPr lang="en-US" sz="1800" dirty="0">
                <a:latin typeface="Trebuchet MS" pitchFamily="34" charset="0"/>
              </a:rPr>
              <a:t>Incident Response</a:t>
            </a:r>
          </a:p>
        </p:txBody>
      </p:sp>
      <p:sp>
        <p:nvSpPr>
          <p:cNvPr id="27680" name="Line 31"/>
          <p:cNvSpPr>
            <a:spLocks noChangeShapeType="1"/>
          </p:cNvSpPr>
          <p:nvPr/>
        </p:nvSpPr>
        <p:spPr bwMode="auto">
          <a:xfrm>
            <a:off x="4643438" y="4710113"/>
            <a:ext cx="3352800" cy="0"/>
          </a:xfrm>
          <a:prstGeom prst="line">
            <a:avLst/>
          </a:prstGeom>
          <a:noFill/>
          <a:ln w="9525">
            <a:solidFill>
              <a:schemeClr val="tx1"/>
            </a:solidFill>
            <a:round/>
            <a:headEnd/>
            <a:tailEnd/>
          </a:ln>
        </p:spPr>
        <p:txBody>
          <a:bodyPr/>
          <a:lstStyle/>
          <a:p>
            <a:endParaRPr lang="en-US"/>
          </a:p>
        </p:txBody>
      </p:sp>
      <p:sp>
        <p:nvSpPr>
          <p:cNvPr id="27681" name="Text Box 32"/>
          <p:cNvSpPr txBox="1">
            <a:spLocks noChangeArrowheads="1"/>
          </p:cNvSpPr>
          <p:nvPr/>
        </p:nvSpPr>
        <p:spPr bwMode="auto">
          <a:xfrm>
            <a:off x="5281613" y="4986338"/>
            <a:ext cx="2271712" cy="366712"/>
          </a:xfrm>
          <a:prstGeom prst="rect">
            <a:avLst/>
          </a:prstGeom>
          <a:noFill/>
          <a:ln w="9525">
            <a:noFill/>
            <a:miter lim="800000"/>
            <a:headEnd/>
            <a:tailEnd/>
          </a:ln>
        </p:spPr>
        <p:txBody>
          <a:bodyPr>
            <a:spAutoFit/>
          </a:bodyPr>
          <a:lstStyle/>
          <a:p>
            <a:pPr algn="just">
              <a:spcBef>
                <a:spcPct val="50000"/>
              </a:spcBef>
            </a:pPr>
            <a:r>
              <a:rPr lang="en-US" sz="1800">
                <a:latin typeface="Trebuchet MS" pitchFamily="34" charset="0"/>
              </a:rPr>
              <a:t>Firewall, IPS/IDS</a:t>
            </a:r>
          </a:p>
        </p:txBody>
      </p:sp>
      <p:sp>
        <p:nvSpPr>
          <p:cNvPr id="27682" name="Line 33"/>
          <p:cNvSpPr>
            <a:spLocks noChangeShapeType="1"/>
          </p:cNvSpPr>
          <p:nvPr/>
        </p:nvSpPr>
        <p:spPr bwMode="auto">
          <a:xfrm>
            <a:off x="4652963" y="5005388"/>
            <a:ext cx="3352800" cy="0"/>
          </a:xfrm>
          <a:prstGeom prst="line">
            <a:avLst/>
          </a:prstGeom>
          <a:noFill/>
          <a:ln w="9525">
            <a:solidFill>
              <a:schemeClr val="tx1"/>
            </a:solidFill>
            <a:round/>
            <a:headEnd/>
            <a:tailEnd/>
          </a:ln>
        </p:spPr>
        <p:txBody>
          <a:bodyPr/>
          <a:lstStyle/>
          <a:p>
            <a:endParaRPr lang="en-US"/>
          </a:p>
        </p:txBody>
      </p:sp>
      <p:sp>
        <p:nvSpPr>
          <p:cNvPr id="27683" name="Text Box 34"/>
          <p:cNvSpPr txBox="1">
            <a:spLocks noChangeArrowheads="1"/>
          </p:cNvSpPr>
          <p:nvPr/>
        </p:nvSpPr>
        <p:spPr bwMode="auto">
          <a:xfrm>
            <a:off x="5300663" y="4667250"/>
            <a:ext cx="1962150" cy="366713"/>
          </a:xfrm>
          <a:prstGeom prst="rect">
            <a:avLst/>
          </a:prstGeom>
          <a:noFill/>
          <a:ln w="9525">
            <a:noFill/>
            <a:miter lim="800000"/>
            <a:headEnd/>
            <a:tailEnd/>
          </a:ln>
        </p:spPr>
        <p:txBody>
          <a:bodyPr>
            <a:spAutoFit/>
          </a:bodyPr>
          <a:lstStyle/>
          <a:p>
            <a:pPr algn="just">
              <a:spcBef>
                <a:spcPct val="50000"/>
              </a:spcBef>
            </a:pPr>
            <a:r>
              <a:rPr lang="en-US" sz="1800" dirty="0">
                <a:latin typeface="Trebuchet MS" pitchFamily="34" charset="0"/>
              </a:rPr>
              <a:t>Encryption, PKI</a:t>
            </a:r>
          </a:p>
        </p:txBody>
      </p:sp>
      <p:sp>
        <p:nvSpPr>
          <p:cNvPr id="27684" name="Line 35"/>
          <p:cNvSpPr>
            <a:spLocks noChangeShapeType="1"/>
          </p:cNvSpPr>
          <p:nvPr/>
        </p:nvSpPr>
        <p:spPr bwMode="auto">
          <a:xfrm>
            <a:off x="4662488" y="5329238"/>
            <a:ext cx="3352800" cy="0"/>
          </a:xfrm>
          <a:prstGeom prst="line">
            <a:avLst/>
          </a:prstGeom>
          <a:noFill/>
          <a:ln w="9525">
            <a:solidFill>
              <a:schemeClr val="tx1"/>
            </a:solidFill>
            <a:round/>
            <a:headEnd/>
            <a:tailEnd/>
          </a:ln>
        </p:spPr>
        <p:txBody>
          <a:bodyPr/>
          <a:lstStyle/>
          <a:p>
            <a:endParaRPr lang="en-US"/>
          </a:p>
        </p:txBody>
      </p:sp>
      <p:sp>
        <p:nvSpPr>
          <p:cNvPr id="27685" name="Text Box 36"/>
          <p:cNvSpPr txBox="1">
            <a:spLocks noChangeArrowheads="1"/>
          </p:cNvSpPr>
          <p:nvPr/>
        </p:nvSpPr>
        <p:spPr bwMode="auto">
          <a:xfrm>
            <a:off x="5753100" y="5291138"/>
            <a:ext cx="1171575" cy="366712"/>
          </a:xfrm>
          <a:prstGeom prst="rect">
            <a:avLst/>
          </a:prstGeom>
          <a:noFill/>
          <a:ln w="9525">
            <a:noFill/>
            <a:miter lim="800000"/>
            <a:headEnd/>
            <a:tailEnd/>
          </a:ln>
        </p:spPr>
        <p:txBody>
          <a:bodyPr>
            <a:spAutoFit/>
          </a:bodyPr>
          <a:lstStyle/>
          <a:p>
            <a:pPr algn="just">
              <a:spcBef>
                <a:spcPct val="50000"/>
              </a:spcBef>
            </a:pPr>
            <a:r>
              <a:rPr lang="en-US" sz="1800" dirty="0">
                <a:latin typeface="Trebuchet MS" pitchFamily="34" charset="0"/>
              </a:rPr>
              <a:t>Antivirus</a:t>
            </a:r>
          </a:p>
        </p:txBody>
      </p:sp>
      <p:sp>
        <p:nvSpPr>
          <p:cNvPr id="27686" name="Text Box 37"/>
          <p:cNvSpPr txBox="1">
            <a:spLocks noChangeArrowheads="1"/>
          </p:cNvSpPr>
          <p:nvPr/>
        </p:nvSpPr>
        <p:spPr bwMode="auto">
          <a:xfrm>
            <a:off x="152400" y="224135"/>
            <a:ext cx="6324600" cy="477054"/>
          </a:xfrm>
          <a:prstGeom prst="rect">
            <a:avLst/>
          </a:prstGeom>
          <a:noFill/>
          <a:ln w="9525">
            <a:noFill/>
            <a:miter lim="800000"/>
            <a:headEnd/>
            <a:tailEnd/>
          </a:ln>
        </p:spPr>
        <p:txBody>
          <a:bodyPr>
            <a:spAutoFit/>
          </a:bodyPr>
          <a:lstStyle/>
          <a:p>
            <a:pPr>
              <a:spcBef>
                <a:spcPct val="0"/>
              </a:spcBef>
            </a:pPr>
            <a:r>
              <a:rPr lang="en-US" sz="2500" b="1" dirty="0">
                <a:solidFill>
                  <a:schemeClr val="tx2">
                    <a:lumMod val="75000"/>
                  </a:schemeClr>
                </a:solidFill>
                <a:latin typeface="Verdana" pitchFamily="34" charset="0"/>
                <a:ea typeface="+mj-ea"/>
                <a:cs typeface="+mj-cs"/>
              </a:rPr>
              <a:t>Information Security Management</a:t>
            </a:r>
          </a:p>
        </p:txBody>
      </p:sp>
      <p:pic>
        <p:nvPicPr>
          <p:cNvPr id="42" name="Picture 4" descr="GEL Rounded Square MS yellow"/>
          <p:cNvPicPr>
            <a:picLocks noChangeArrowheads="1"/>
          </p:cNvPicPr>
          <p:nvPr/>
        </p:nvPicPr>
        <p:blipFill>
          <a:blip r:embed="rId3" cstate="print"/>
          <a:srcRect/>
          <a:stretch>
            <a:fillRect/>
          </a:stretch>
        </p:blipFill>
        <p:spPr bwMode="auto">
          <a:xfrm>
            <a:off x="6781800" y="1981200"/>
            <a:ext cx="1371600" cy="623887"/>
          </a:xfrm>
          <a:prstGeom prst="rect">
            <a:avLst/>
          </a:prstGeom>
          <a:noFill/>
          <a:ln w="9525">
            <a:noFill/>
            <a:miter lim="800000"/>
            <a:headEnd/>
            <a:tailEnd/>
          </a:ln>
        </p:spPr>
      </p:pic>
      <p:sp>
        <p:nvSpPr>
          <p:cNvPr id="43" name="Text Box 12"/>
          <p:cNvSpPr txBox="1">
            <a:spLocks noChangeArrowheads="1"/>
          </p:cNvSpPr>
          <p:nvPr/>
        </p:nvSpPr>
        <p:spPr bwMode="auto">
          <a:xfrm>
            <a:off x="6858000" y="2120086"/>
            <a:ext cx="1219200" cy="338554"/>
          </a:xfrm>
          <a:prstGeom prst="rect">
            <a:avLst/>
          </a:prstGeom>
          <a:noFill/>
          <a:ln w="12700">
            <a:noFill/>
            <a:miter lim="800000"/>
            <a:headEnd type="none" w="sm" len="sm"/>
            <a:tailEnd type="none" w="sm" len="sm"/>
          </a:ln>
        </p:spPr>
        <p:txBody>
          <a:bodyPr wrap="square">
            <a:spAutoFit/>
          </a:bodyPr>
          <a:lstStyle/>
          <a:p>
            <a:pPr algn="ctr" eaLnBrk="0" hangingPunct="0"/>
            <a:r>
              <a:rPr lang="en-US" sz="1600" b="1" dirty="0" smtClean="0">
                <a:latin typeface="Trebuchet MS" pitchFamily="34" charset="0"/>
              </a:rPr>
              <a:t>Assurance </a:t>
            </a:r>
            <a:endParaRPr lang="en-US" sz="1600" b="1" dirty="0">
              <a:latin typeface="Trebuchet MS" pitchFamily="34" charset="0"/>
            </a:endParaRPr>
          </a:p>
        </p:txBody>
      </p:sp>
      <p:sp>
        <p:nvSpPr>
          <p:cNvPr id="44" name="Text Box 12"/>
          <p:cNvSpPr txBox="1">
            <a:spLocks noChangeArrowheads="1"/>
          </p:cNvSpPr>
          <p:nvPr/>
        </p:nvSpPr>
        <p:spPr bwMode="auto">
          <a:xfrm>
            <a:off x="2286000" y="5833646"/>
            <a:ext cx="3962400" cy="338554"/>
          </a:xfrm>
          <a:prstGeom prst="rect">
            <a:avLst/>
          </a:prstGeom>
          <a:noFill/>
          <a:ln w="12700">
            <a:noFill/>
            <a:miter lim="800000"/>
            <a:headEnd type="none" w="sm" len="sm"/>
            <a:tailEnd type="none" w="sm" len="sm"/>
          </a:ln>
        </p:spPr>
        <p:txBody>
          <a:bodyPr wrap="square">
            <a:spAutoFit/>
          </a:bodyPr>
          <a:lstStyle/>
          <a:p>
            <a:pPr algn="ctr" eaLnBrk="0" hangingPunct="0"/>
            <a:r>
              <a:rPr lang="en-US" sz="1600" b="1" dirty="0" smtClean="0">
                <a:latin typeface="Trebuchet MS" pitchFamily="34" charset="0"/>
              </a:rPr>
              <a:t>Security Audit  </a:t>
            </a:r>
            <a:endParaRPr lang="en-US" sz="1600" b="1" dirty="0">
              <a:latin typeface="Trebuchet MS"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7772400" cy="1470025"/>
          </a:xfrm>
        </p:spPr>
        <p:txBody>
          <a:bodyPr>
            <a:normAutofit/>
          </a:bodyPr>
          <a:lstStyle/>
          <a:p>
            <a:pPr algn="l"/>
            <a:r>
              <a:rPr lang="en-US" sz="2500" b="1" dirty="0" smtClean="0">
                <a:solidFill>
                  <a:schemeClr val="tx2">
                    <a:lumMod val="75000"/>
                  </a:schemeClr>
                </a:solidFill>
                <a:latin typeface="Verdana" pitchFamily="34" charset="0"/>
              </a:rPr>
              <a:t>A Structured Approach to Security Design</a:t>
            </a:r>
            <a:endParaRPr lang="en-US" sz="2500" b="1" dirty="0">
              <a:solidFill>
                <a:schemeClr val="tx2">
                  <a:lumMod val="75000"/>
                </a:schemeClr>
              </a:solidFill>
              <a:latin typeface="Verdana" pitchFamily="34" charset="0"/>
            </a:endParaRPr>
          </a:p>
        </p:txBody>
      </p:sp>
      <p:sp>
        <p:nvSpPr>
          <p:cNvPr id="3" name="Subtitle 2"/>
          <p:cNvSpPr>
            <a:spLocks noGrp="1"/>
          </p:cNvSpPr>
          <p:nvPr>
            <p:ph type="subTitle" idx="1"/>
          </p:nvPr>
        </p:nvSpPr>
        <p:spPr>
          <a:xfrm>
            <a:off x="457200" y="1676400"/>
            <a:ext cx="8229600" cy="4343400"/>
          </a:xfrm>
        </p:spPr>
        <p:txBody>
          <a:bodyPr>
            <a:normAutofit lnSpcReduction="10000"/>
          </a:bodyPr>
          <a:lstStyle/>
          <a:p>
            <a:pPr marL="342900" indent="-342900" algn="l">
              <a:buFont typeface="Arial" pitchFamily="34" charset="0"/>
              <a:buChar char="•"/>
            </a:pPr>
            <a:r>
              <a:rPr lang="en-US" sz="1800" dirty="0" smtClean="0">
                <a:solidFill>
                  <a:schemeClr val="tx1"/>
                </a:solidFill>
              </a:rPr>
              <a:t>For security to be effective it must be designed as a whole and applied consistently across an organization and its IT infrastructure. </a:t>
            </a:r>
          </a:p>
          <a:p>
            <a:pPr marL="342900" indent="-342900" algn="l">
              <a:buFont typeface="Arial" pitchFamily="34" charset="0"/>
              <a:buChar char="•"/>
            </a:pPr>
            <a:endParaRPr lang="en-US" sz="1800" dirty="0" smtClean="0">
              <a:solidFill>
                <a:schemeClr val="tx1"/>
              </a:solidFill>
            </a:endParaRPr>
          </a:p>
          <a:p>
            <a:pPr marL="342900" indent="-342900" algn="l">
              <a:buFont typeface="Arial" pitchFamily="34" charset="0"/>
              <a:buChar char="•"/>
            </a:pPr>
            <a:r>
              <a:rPr lang="en-US" sz="1800" dirty="0" smtClean="0">
                <a:solidFill>
                  <a:schemeClr val="tx1"/>
                </a:solidFill>
              </a:rPr>
              <a:t>The steps to design security of a system is to model the system, identify the security properties to be preserved, model the adversary, and then ensure that the security properties are preserved under attacks. </a:t>
            </a:r>
          </a:p>
          <a:p>
            <a:pPr marL="342900" indent="-342900" algn="l">
              <a:buFont typeface="Arial" pitchFamily="34" charset="0"/>
              <a:buChar char="•"/>
            </a:pPr>
            <a:endParaRPr lang="en-US" sz="1800" dirty="0" smtClean="0">
              <a:solidFill>
                <a:schemeClr val="tx1"/>
              </a:solidFill>
            </a:endParaRPr>
          </a:p>
          <a:p>
            <a:pPr marL="342900" indent="-342900" algn="l">
              <a:buFont typeface="Arial" pitchFamily="34" charset="0"/>
              <a:buChar char="•"/>
            </a:pPr>
            <a:r>
              <a:rPr lang="en-US" sz="1800" dirty="0" smtClean="0">
                <a:solidFill>
                  <a:schemeClr val="tx1"/>
                </a:solidFill>
              </a:rPr>
              <a:t>Detailed modeling of the system and identification of the required security properties are possible.</a:t>
            </a:r>
          </a:p>
          <a:p>
            <a:pPr marL="342900" indent="-342900" algn="l">
              <a:buFont typeface="Arial" pitchFamily="34" charset="0"/>
              <a:buChar char="•"/>
            </a:pPr>
            <a:endParaRPr lang="en-US" sz="1800" dirty="0" smtClean="0">
              <a:solidFill>
                <a:schemeClr val="tx1"/>
              </a:solidFill>
            </a:endParaRPr>
          </a:p>
          <a:p>
            <a:pPr marL="342900" indent="-342900" algn="l">
              <a:buFont typeface="Arial" pitchFamily="34" charset="0"/>
              <a:buChar char="•"/>
            </a:pPr>
            <a:r>
              <a:rPr lang="en-US" sz="1800" dirty="0" smtClean="0">
                <a:solidFill>
                  <a:schemeClr val="tx1"/>
                </a:solidFill>
              </a:rPr>
              <a:t>But it is almost impossible to accurately model the adversaries and vulnerabilities of the system exploited by those adversaries. </a:t>
            </a:r>
          </a:p>
          <a:p>
            <a:pPr marL="342900" indent="-342900" algn="l">
              <a:buFont typeface="Arial" pitchFamily="34" charset="0"/>
              <a:buChar char="•"/>
            </a:pPr>
            <a:endParaRPr lang="en-US" sz="1800" dirty="0" smtClean="0">
              <a:solidFill>
                <a:schemeClr val="tx1"/>
              </a:solidFill>
            </a:endParaRPr>
          </a:p>
          <a:p>
            <a:pPr marL="342900" indent="-342900" algn="l">
              <a:buFont typeface="Arial" pitchFamily="34" charset="0"/>
              <a:buChar char="•"/>
            </a:pPr>
            <a:r>
              <a:rPr lang="en-US" sz="1800" dirty="0" smtClean="0">
                <a:solidFill>
                  <a:schemeClr val="tx1"/>
                </a:solidFill>
              </a:rPr>
              <a:t>The result is that there is nothing called absolute security. </a:t>
            </a:r>
            <a:endParaRPr lang="en-US" sz="1800" dirty="0">
              <a:solidFill>
                <a:schemeClr val="tx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Security Engineering Life Cycle</a:t>
            </a:r>
            <a:endParaRPr lang="en-US" sz="2500" b="1" dirty="0">
              <a:solidFill>
                <a:schemeClr val="tx2">
                  <a:lumMod val="75000"/>
                </a:schemeClr>
              </a:solidFill>
              <a:latin typeface="Verdana" pitchFamily="34" charset="0"/>
            </a:endParaRPr>
          </a:p>
        </p:txBody>
      </p:sp>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8" name="Straight Connector 17"/>
          <p:cNvCxnSpPr/>
          <p:nvPr/>
        </p:nvCxnSpPr>
        <p:spPr bwMode="auto">
          <a:xfrm rot="10800000">
            <a:off x="1905000" y="5257800"/>
            <a:ext cx="1676400" cy="158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0" name="Straight Connector 19"/>
          <p:cNvCxnSpPr/>
          <p:nvPr/>
        </p:nvCxnSpPr>
        <p:spPr bwMode="auto">
          <a:xfrm rot="5400000" flipH="1" flipV="1">
            <a:off x="76994" y="3429000"/>
            <a:ext cx="3656806" cy="794"/>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2" name="Straight Arrow Connector 21"/>
          <p:cNvCxnSpPr/>
          <p:nvPr/>
        </p:nvCxnSpPr>
        <p:spPr bwMode="auto">
          <a:xfrm>
            <a:off x="1905000" y="1600200"/>
            <a:ext cx="1752600" cy="1588"/>
          </a:xfrm>
          <a:prstGeom prst="straightConnector1">
            <a:avLst/>
          </a:prstGeom>
          <a:ln>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26" name="Straight Connector 25"/>
          <p:cNvCxnSpPr/>
          <p:nvPr/>
        </p:nvCxnSpPr>
        <p:spPr bwMode="auto">
          <a:xfrm rot="10800000">
            <a:off x="2895600" y="4572000"/>
            <a:ext cx="762000" cy="158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8" name="Straight Connector 27"/>
          <p:cNvCxnSpPr/>
          <p:nvPr/>
        </p:nvCxnSpPr>
        <p:spPr bwMode="auto">
          <a:xfrm rot="5400000" flipH="1" flipV="1">
            <a:off x="2515394" y="4191000"/>
            <a:ext cx="762000" cy="158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30" name="Straight Arrow Connector 29"/>
          <p:cNvCxnSpPr/>
          <p:nvPr/>
        </p:nvCxnSpPr>
        <p:spPr bwMode="auto">
          <a:xfrm>
            <a:off x="2895600" y="3810000"/>
            <a:ext cx="762000" cy="1588"/>
          </a:xfrm>
          <a:prstGeom prst="straightConnector1">
            <a:avLst/>
          </a:prstGeom>
          <a:ln>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32" name="Straight Arrow Connector 31"/>
          <p:cNvCxnSpPr/>
          <p:nvPr/>
        </p:nvCxnSpPr>
        <p:spPr bwMode="auto">
          <a:xfrm rot="10800000">
            <a:off x="1905000" y="3048000"/>
            <a:ext cx="1752600" cy="1588"/>
          </a:xfrm>
          <a:prstGeom prst="straightConnector1">
            <a:avLst/>
          </a:prstGeom>
          <a:ln>
            <a:headEnd type="none" w="med" len="med"/>
            <a:tailEnd type="arrow"/>
          </a:ln>
        </p:spPr>
        <p:style>
          <a:lnRef idx="2">
            <a:schemeClr val="accent6"/>
          </a:lnRef>
          <a:fillRef idx="0">
            <a:schemeClr val="accent6"/>
          </a:fillRef>
          <a:effectRef idx="1">
            <a:schemeClr val="accent6"/>
          </a:effectRef>
          <a:fontRef idx="minor">
            <a:schemeClr val="tx1"/>
          </a:fontRef>
        </p:style>
      </p:cxnSp>
      <p:cxnSp>
        <p:nvCxnSpPr>
          <p:cNvPr id="34" name="Straight Arrow Connector 33"/>
          <p:cNvCxnSpPr/>
          <p:nvPr/>
        </p:nvCxnSpPr>
        <p:spPr bwMode="auto">
          <a:xfrm>
            <a:off x="1905000" y="2286000"/>
            <a:ext cx="1752600" cy="1588"/>
          </a:xfrm>
          <a:prstGeom prst="straightConnector1">
            <a:avLst/>
          </a:prstGeom>
          <a:ln>
            <a:headEnd type="none" w="med" len="med"/>
            <a:tailEnd type="arrow"/>
          </a:ln>
        </p:spPr>
        <p:style>
          <a:lnRef idx="2">
            <a:schemeClr val="accent6"/>
          </a:lnRef>
          <a:fillRef idx="0">
            <a:schemeClr val="accent6"/>
          </a:fillRef>
          <a:effectRef idx="1">
            <a:schemeClr val="accent6"/>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Security Engineering Life Cycle</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normAutofit/>
          </a:bodyPr>
          <a:lstStyle/>
          <a:p>
            <a:pPr marL="342900" indent="-342900" algn="just">
              <a:buFont typeface="Arial" pitchFamily="34" charset="0"/>
              <a:buChar char="•"/>
            </a:pPr>
            <a:r>
              <a:rPr lang="en-US" sz="1700" b="1" dirty="0" smtClean="0"/>
              <a:t>Security Requirement Specification and Risk Analysis</a:t>
            </a:r>
            <a:endParaRPr lang="en-US" sz="1700" dirty="0" smtClean="0"/>
          </a:p>
          <a:p>
            <a:pPr marL="701675" lvl="1" indent="-342900" algn="just">
              <a:buFont typeface="Arial" pitchFamily="34" charset="0"/>
              <a:buChar char="•"/>
            </a:pPr>
            <a:r>
              <a:rPr lang="en-US" sz="1700" dirty="0" smtClean="0"/>
              <a:t>The first phase in the Security Engineering Life Cycle collects information regarding assets of the </a:t>
            </a:r>
            <a:r>
              <a:rPr lang="en-US" sz="1700" dirty="0" err="1" smtClean="0"/>
              <a:t>organisation</a:t>
            </a:r>
            <a:r>
              <a:rPr lang="en-US" sz="1700" dirty="0" smtClean="0"/>
              <a:t> that needs to be protected, threat perception on those assets, associated access control policies, existing operational infrastructure, connectivity aspects, services required to access the asset and the access control mechanism for the services.</a:t>
            </a:r>
          </a:p>
          <a:p>
            <a:pPr marL="342900" indent="-342900" algn="just">
              <a:buFont typeface="Arial" pitchFamily="34" charset="0"/>
              <a:buChar char="•"/>
            </a:pPr>
            <a:endParaRPr lang="en-US" sz="1700" dirty="0" smtClean="0"/>
          </a:p>
          <a:p>
            <a:pPr marL="342900" indent="-342900" algn="just">
              <a:buFont typeface="Arial" pitchFamily="34" charset="0"/>
              <a:buChar char="•"/>
            </a:pPr>
            <a:r>
              <a:rPr lang="en-US" sz="1700" b="1" dirty="0" smtClean="0"/>
              <a:t>Security Policy Specification</a:t>
            </a:r>
            <a:endParaRPr lang="en-US" sz="1700" dirty="0" smtClean="0"/>
          </a:p>
          <a:p>
            <a:pPr marL="701675" lvl="1" indent="-342900" algn="just">
              <a:buFont typeface="Arial" pitchFamily="34" charset="0"/>
              <a:buChar char="•"/>
            </a:pPr>
            <a:r>
              <a:rPr lang="en-US" sz="1700" dirty="0" smtClean="0"/>
              <a:t>Security Requirement Specification and Risk Analysis Report as input and generates a set of e-Gov security policies. </a:t>
            </a:r>
          </a:p>
          <a:p>
            <a:pPr marL="701675" lvl="1" indent="-342900" algn="just">
              <a:buFont typeface="Arial" pitchFamily="34" charset="0"/>
              <a:buChar char="•"/>
            </a:pPr>
            <a:r>
              <a:rPr lang="en-US" sz="1700" dirty="0" smtClean="0"/>
              <a:t>The policy statements are high-level rule-based and generic in nature and thereby, does not provide any insight to system implementation or equipment configuration.</a:t>
            </a:r>
            <a:endParaRPr lang="en-US" sz="17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Security Engineering Life Cycle</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sz="1800" b="1" dirty="0" smtClean="0"/>
              <a:t>Security Infrastructure Specification</a:t>
            </a:r>
            <a:r>
              <a:rPr lang="en-US" sz="1800" dirty="0" smtClean="0"/>
              <a:t> </a:t>
            </a:r>
          </a:p>
          <a:p>
            <a:pPr marL="815975" lvl="1" indent="-457200">
              <a:buFont typeface="Arial" pitchFamily="34" charset="0"/>
              <a:buChar char="•"/>
            </a:pPr>
            <a:r>
              <a:rPr lang="en-US" sz="1800" dirty="0" smtClean="0"/>
              <a:t>This phase analyses the Security Requirement Specification and the Security Policy Specification to generate a list of security tools that are needed to protect the assets. </a:t>
            </a:r>
          </a:p>
          <a:p>
            <a:pPr marL="815975" lvl="1" indent="-457200">
              <a:buFont typeface="Arial" pitchFamily="34" charset="0"/>
              <a:buChar char="•"/>
            </a:pPr>
            <a:r>
              <a:rPr lang="en-US" sz="1800" dirty="0" smtClean="0"/>
              <a:t>It also provides views on the location and purpose of the security tools.</a:t>
            </a:r>
          </a:p>
          <a:p>
            <a:pPr marL="815975" lvl="1" indent="-457200">
              <a:buFont typeface="Arial" pitchFamily="34" charset="0"/>
              <a:buChar char="•"/>
            </a:pPr>
            <a:endParaRPr lang="en-US" sz="1800" dirty="0" smtClean="0"/>
          </a:p>
          <a:p>
            <a:pPr marL="457200" indent="-457200">
              <a:buFont typeface="Arial" pitchFamily="34" charset="0"/>
              <a:buChar char="•"/>
            </a:pPr>
            <a:r>
              <a:rPr lang="en-US" sz="1800" b="1" dirty="0" smtClean="0"/>
              <a:t>Security Infrastructure Implementation</a:t>
            </a:r>
            <a:endParaRPr lang="en-US" sz="1800" dirty="0" smtClean="0"/>
          </a:p>
          <a:p>
            <a:pPr marL="815975" lvl="1" indent="-457200">
              <a:buFont typeface="Arial" pitchFamily="34" charset="0"/>
              <a:buChar char="•"/>
            </a:pPr>
            <a:r>
              <a:rPr lang="en-US" sz="1800" dirty="0" smtClean="0"/>
              <a:t>The </a:t>
            </a:r>
            <a:r>
              <a:rPr lang="en-US" sz="1800" dirty="0" err="1" smtClean="0"/>
              <a:t>organisation</a:t>
            </a:r>
            <a:r>
              <a:rPr lang="en-US" sz="1800" dirty="0" smtClean="0"/>
              <a:t>, in this phase, procures, deploys, and configures the selected security infrastructure at the system level.</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2198" y="2500314"/>
            <a:ext cx="2000264" cy="1143000"/>
          </a:xfrm>
        </p:spPr>
        <p:txBody>
          <a:bodyPr>
            <a:noAutofit/>
          </a:bodyPr>
          <a:lstStyle/>
          <a:p>
            <a:pPr algn="l"/>
            <a:r>
              <a:rPr lang="en-US" b="1" dirty="0" smtClean="0">
                <a:solidFill>
                  <a:schemeClr val="tx2">
                    <a:lumMod val="75000"/>
                  </a:schemeClr>
                </a:solidFill>
                <a:effectLst>
                  <a:outerShdw blurRad="38100" dist="38100" dir="2700000" algn="tl">
                    <a:srgbClr val="000000">
                      <a:alpha val="43137"/>
                    </a:srgbClr>
                  </a:outerShdw>
                </a:effectLst>
                <a:latin typeface="Verdana" pitchFamily="34" charset="0"/>
              </a:rPr>
              <a:t>Why?</a:t>
            </a:r>
            <a:endParaRPr lang="en-US" b="1" dirty="0">
              <a:effectLst>
                <a:outerShdw blurRad="38100" dist="38100" dir="2700000" algn="tl">
                  <a:srgbClr val="000000">
                    <a:alpha val="43137"/>
                  </a:srgbClr>
                </a:outerShdw>
              </a:effectLst>
            </a:endParaRPr>
          </a:p>
        </p:txBody>
      </p:sp>
      <p:pic>
        <p:nvPicPr>
          <p:cNvPr id="5124" name="Picture 4" descr="http://www.securitynewsdesk.com/wp-content/uploads/2013/07/cyber-attack.jpg">
            <a:hlinkClick r:id="rId3"/>
          </p:cNvPr>
          <p:cNvPicPr>
            <a:picLocks noChangeAspect="1" noChangeArrowheads="1"/>
          </p:cNvPicPr>
          <p:nvPr/>
        </p:nvPicPr>
        <p:blipFill>
          <a:blip r:embed="rId4"/>
          <a:srcRect/>
          <a:stretch>
            <a:fillRect/>
          </a:stretch>
        </p:blipFill>
        <p:spPr bwMode="auto">
          <a:xfrm>
            <a:off x="1201329" y="1428736"/>
            <a:ext cx="4954571" cy="307183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Security Engineering Life Cycle</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algn="just"/>
            <a:r>
              <a:rPr lang="en-US" sz="1600" b="1" dirty="0" smtClean="0"/>
              <a:t>Security Testing</a:t>
            </a:r>
            <a:endParaRPr lang="en-US" sz="1600" dirty="0" smtClean="0"/>
          </a:p>
          <a:p>
            <a:pPr lvl="1" algn="just">
              <a:buFont typeface="Arial" pitchFamily="34" charset="0"/>
              <a:buChar char="•"/>
            </a:pPr>
            <a:r>
              <a:rPr lang="en-US" sz="1600" dirty="0" smtClean="0"/>
              <a:t>In this phase, several tests are carried out to test the effectiveness of the security infrastructure, functionality of the access control mechanism, specified operational context, existence of known vulnerabilities in the infrastructure etc.</a:t>
            </a:r>
          </a:p>
          <a:p>
            <a:pPr algn="just"/>
            <a:endParaRPr lang="en-US" sz="1600" b="1" dirty="0" smtClean="0"/>
          </a:p>
          <a:p>
            <a:pPr algn="just"/>
            <a:r>
              <a:rPr lang="en-US" sz="1600" b="1" dirty="0" smtClean="0"/>
              <a:t>Requirement Validation</a:t>
            </a:r>
            <a:endParaRPr lang="en-US" sz="1600" dirty="0" smtClean="0"/>
          </a:p>
          <a:p>
            <a:pPr lvl="2" algn="just">
              <a:buFont typeface="Arial" pitchFamily="34" charset="0"/>
              <a:buChar char="•"/>
            </a:pPr>
            <a:r>
              <a:rPr lang="en-US" sz="1600" dirty="0" smtClean="0"/>
              <a:t>This phase analyses the extent of fulfillment of the security requirements for implementing  e-Governance organization by the corresponding security policy and the implemented security infrastructure. </a:t>
            </a:r>
          </a:p>
          <a:p>
            <a:pPr lvl="2" algn="just">
              <a:buFont typeface="Arial" pitchFamily="34" charset="0"/>
              <a:buChar char="•"/>
            </a:pPr>
            <a:r>
              <a:rPr lang="en-US" sz="1600" dirty="0" smtClean="0"/>
              <a:t>Change in the service goal, operational environment, and technological advancement may lead to a fresh set of security requirements and thereby, triggering a new cycle of the Security Engineering Life Cycle.</a:t>
            </a:r>
            <a:endParaRPr lang="en-US" sz="16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e-Governance Security Assurance Framework (eSAFE)</a:t>
            </a:r>
            <a:endParaRPr lang="en-US" sz="2500" b="1" dirty="0">
              <a:solidFill>
                <a:schemeClr val="tx2">
                  <a:lumMod val="75000"/>
                </a:schemeClr>
              </a:solidFill>
              <a:latin typeface="Verdana" pitchFamily="34" charset="0"/>
            </a:endParaRPr>
          </a:p>
        </p:txBody>
      </p:sp>
      <p:graphicFrame>
        <p:nvGraphicFramePr>
          <p:cNvPr id="5" name="Diagram 4"/>
          <p:cNvGraphicFramePr/>
          <p:nvPr>
            <p:extLst>
              <p:ext uri="{D42A27DB-BD31-4B8C-83A1-F6EECF244321}">
                <p14:modId xmlns="" xmlns:p14="http://schemas.microsoft.com/office/powerpoint/2010/main" val="1689761750"/>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l"/>
            <a:r>
              <a:rPr lang="en-US" sz="2500" b="1" dirty="0" smtClean="0">
                <a:solidFill>
                  <a:schemeClr val="tx2">
                    <a:lumMod val="75000"/>
                  </a:schemeClr>
                </a:solidFill>
                <a:latin typeface="Verdana" pitchFamily="34" charset="0"/>
              </a:rPr>
              <a:t>Baseline Control Selection</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5" name="Rectangle 4"/>
          <p:cNvSpPr/>
          <p:nvPr/>
        </p:nvSpPr>
        <p:spPr bwMode="auto">
          <a:xfrm>
            <a:off x="1143000" y="1066800"/>
            <a:ext cx="6934200" cy="1219200"/>
          </a:xfrm>
          <a:prstGeom prst="rect">
            <a:avLst/>
          </a:prstGeom>
          <a:solidFill>
            <a:schemeClr val="accent6">
              <a:lumMod val="60000"/>
              <a:lumOff val="4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algn="ctr"/>
            <a:endParaRPr lang="en-US" b="1" dirty="0" smtClean="0"/>
          </a:p>
          <a:p>
            <a:pPr algn="ctr"/>
            <a:r>
              <a:rPr lang="en-US" b="1" dirty="0" smtClean="0"/>
              <a:t>Master Catalog of Security Controls</a:t>
            </a:r>
          </a:p>
          <a:p>
            <a:pPr algn="ctr"/>
            <a:r>
              <a:rPr lang="en-US" b="1" dirty="0" smtClean="0"/>
              <a:t>Complete Set of Security Controls and Control Enhancements</a:t>
            </a:r>
            <a:endParaRPr kumimoji="0" lang="en-US" b="0" i="0" u="none" strike="noStrike" cap="none" normalizeH="0" baseline="0" dirty="0" smtClean="0">
              <a:ln>
                <a:noFill/>
              </a:ln>
              <a:solidFill>
                <a:schemeClr val="folHlink"/>
              </a:solidFill>
              <a:effectLst/>
              <a:latin typeface="Arial" pitchFamily="34" charset="0"/>
              <a:cs typeface="Arial" pitchFamily="34" charset="0"/>
            </a:endParaRPr>
          </a:p>
        </p:txBody>
      </p:sp>
      <p:sp>
        <p:nvSpPr>
          <p:cNvPr id="6" name="Down Arrow 5"/>
          <p:cNvSpPr/>
          <p:nvPr/>
        </p:nvSpPr>
        <p:spPr bwMode="auto">
          <a:xfrm>
            <a:off x="1524000" y="2590800"/>
            <a:ext cx="762000" cy="1066800"/>
          </a:xfrm>
          <a:prstGeom prst="downArrow">
            <a:avLst/>
          </a:prstGeom>
          <a:solidFill>
            <a:schemeClr val="accent6">
              <a:lumMod val="60000"/>
              <a:lumOff val="4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2000" b="0" i="0" u="none" strike="noStrike" cap="none" normalizeH="0" baseline="0" smtClean="0">
              <a:ln>
                <a:noFill/>
              </a:ln>
              <a:solidFill>
                <a:schemeClr val="folHlink"/>
              </a:solidFill>
              <a:effectLst/>
              <a:latin typeface="Arial" pitchFamily="34" charset="0"/>
              <a:cs typeface="Arial" pitchFamily="34" charset="0"/>
            </a:endParaRPr>
          </a:p>
        </p:txBody>
      </p:sp>
      <p:sp>
        <p:nvSpPr>
          <p:cNvPr id="7" name="Down Arrow 6"/>
          <p:cNvSpPr/>
          <p:nvPr/>
        </p:nvSpPr>
        <p:spPr bwMode="auto">
          <a:xfrm>
            <a:off x="4191000" y="2590800"/>
            <a:ext cx="762000" cy="1066800"/>
          </a:xfrm>
          <a:prstGeom prst="downArrow">
            <a:avLst/>
          </a:prstGeom>
          <a:solidFill>
            <a:schemeClr val="accent6">
              <a:lumMod val="60000"/>
              <a:lumOff val="4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2000" b="0" i="0" u="none" strike="noStrike" cap="none" normalizeH="0" baseline="0" smtClean="0">
              <a:ln>
                <a:noFill/>
              </a:ln>
              <a:solidFill>
                <a:schemeClr val="folHlink"/>
              </a:solidFill>
              <a:effectLst/>
              <a:latin typeface="Arial" pitchFamily="34" charset="0"/>
              <a:cs typeface="Arial" pitchFamily="34" charset="0"/>
            </a:endParaRPr>
          </a:p>
        </p:txBody>
      </p:sp>
      <p:sp>
        <p:nvSpPr>
          <p:cNvPr id="8" name="Down Arrow 7"/>
          <p:cNvSpPr/>
          <p:nvPr/>
        </p:nvSpPr>
        <p:spPr bwMode="auto">
          <a:xfrm>
            <a:off x="7010400" y="2590800"/>
            <a:ext cx="762000" cy="1066800"/>
          </a:xfrm>
          <a:prstGeom prst="downArrow">
            <a:avLst/>
          </a:prstGeom>
          <a:solidFill>
            <a:schemeClr val="accent6">
              <a:lumMod val="60000"/>
              <a:lumOff val="40000"/>
            </a:schemeClr>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Pct val="90000"/>
              <a:buFontTx/>
              <a:buNone/>
              <a:tabLst/>
            </a:pPr>
            <a:endParaRPr kumimoji="0" lang="en-US" sz="2000" b="0" i="0" u="none" strike="noStrike" cap="none" normalizeH="0" baseline="0" smtClean="0">
              <a:ln>
                <a:noFill/>
              </a:ln>
              <a:solidFill>
                <a:schemeClr val="folHlink"/>
              </a:solidFill>
              <a:effectLst/>
              <a:latin typeface="Arial" pitchFamily="34" charset="0"/>
              <a:cs typeface="Arial" pitchFamily="34" charset="0"/>
            </a:endParaRPr>
          </a:p>
        </p:txBody>
      </p:sp>
      <p:sp>
        <p:nvSpPr>
          <p:cNvPr id="9" name="Rectangle 8"/>
          <p:cNvSpPr/>
          <p:nvPr/>
        </p:nvSpPr>
        <p:spPr bwMode="auto">
          <a:xfrm>
            <a:off x="1066800" y="3657600"/>
            <a:ext cx="1905000" cy="1143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r>
              <a:rPr lang="en-US" sz="2000" b="1" dirty="0" smtClean="0"/>
              <a:t>Low Baseline</a:t>
            </a:r>
          </a:p>
          <a:p>
            <a:r>
              <a:rPr lang="en-US" sz="2000" b="1" dirty="0" smtClean="0"/>
              <a:t>Controls</a:t>
            </a:r>
            <a:endParaRPr kumimoji="0" lang="en-US" sz="2000" b="0" i="0" u="none" strike="noStrike" cap="none" normalizeH="0" baseline="0" dirty="0" smtClean="0">
              <a:ln>
                <a:noFill/>
              </a:ln>
              <a:solidFill>
                <a:schemeClr val="folHlink"/>
              </a:solidFill>
              <a:effectLst/>
              <a:latin typeface="Arial" pitchFamily="34" charset="0"/>
              <a:cs typeface="Arial" pitchFamily="34" charset="0"/>
            </a:endParaRPr>
          </a:p>
        </p:txBody>
      </p:sp>
      <p:sp>
        <p:nvSpPr>
          <p:cNvPr id="10" name="Rectangle 9"/>
          <p:cNvSpPr/>
          <p:nvPr/>
        </p:nvSpPr>
        <p:spPr bwMode="auto">
          <a:xfrm>
            <a:off x="3657600" y="3657600"/>
            <a:ext cx="2286000" cy="1143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r>
              <a:rPr lang="en-US" sz="2000" b="1" dirty="0" smtClean="0"/>
              <a:t>Medium Baseline</a:t>
            </a:r>
          </a:p>
          <a:p>
            <a:r>
              <a:rPr lang="en-US" sz="2000" b="1" dirty="0" smtClean="0"/>
              <a:t>Controls</a:t>
            </a:r>
            <a:endParaRPr kumimoji="0" lang="en-US" sz="2000" b="0" i="0" u="none" strike="noStrike" cap="none" normalizeH="0" baseline="0" dirty="0" smtClean="0">
              <a:ln>
                <a:noFill/>
              </a:ln>
              <a:solidFill>
                <a:schemeClr val="folHlink"/>
              </a:solidFill>
              <a:effectLst/>
              <a:latin typeface="Arial" pitchFamily="34" charset="0"/>
              <a:cs typeface="Arial" pitchFamily="34" charset="0"/>
            </a:endParaRPr>
          </a:p>
        </p:txBody>
      </p:sp>
      <p:sp>
        <p:nvSpPr>
          <p:cNvPr id="11" name="Rectangle 10"/>
          <p:cNvSpPr/>
          <p:nvPr/>
        </p:nvSpPr>
        <p:spPr bwMode="auto">
          <a:xfrm>
            <a:off x="6324600" y="3657600"/>
            <a:ext cx="1905000" cy="1143000"/>
          </a:xfrm>
          <a:prstGeom prst="rect">
            <a:avLst/>
          </a:prstGeom>
          <a:solidFill>
            <a:schemeClr val="bg1"/>
          </a:solidFill>
          <a:ln w="9525" cap="flat" cmpd="sng" algn="ctr">
            <a:solidFill>
              <a:schemeClr val="folHlink"/>
            </a:solidFill>
            <a:prstDash val="solid"/>
            <a:round/>
            <a:headEnd type="none" w="med" len="med"/>
            <a:tailEnd type="none" w="med" len="med"/>
          </a:ln>
          <a:effectLst/>
        </p:spPr>
        <p:txBody>
          <a:bodyPr vert="horz" wrap="none" lIns="63500" tIns="0" rIns="64800" bIns="0" numCol="1" rtlCol="0" anchor="t" anchorCtr="0" compatLnSpc="1">
            <a:prstTxWarp prst="textNoShape">
              <a:avLst/>
            </a:prstTxWarp>
          </a:bodyPr>
          <a:lstStyle/>
          <a:p>
            <a:r>
              <a:rPr lang="en-US" sz="2000" b="1" dirty="0" smtClean="0"/>
              <a:t>High Baseline</a:t>
            </a:r>
          </a:p>
          <a:p>
            <a:r>
              <a:rPr lang="en-US" sz="2000" b="1" dirty="0" smtClean="0"/>
              <a:t>Controls</a:t>
            </a:r>
            <a:endParaRPr kumimoji="0" lang="en-US" sz="2000" b="0" i="0" u="none" strike="noStrike" cap="none" normalizeH="0" baseline="0" dirty="0" smtClean="0">
              <a:ln>
                <a:noFill/>
              </a:ln>
              <a:solidFill>
                <a:schemeClr val="folHlink"/>
              </a:solidFill>
              <a:effectLst/>
              <a:latin typeface="Arial" pitchFamily="34" charset="0"/>
              <a:cs typeface="Arial" pitchFamily="34" charset="0"/>
            </a:endParaRPr>
          </a:p>
        </p:txBody>
      </p:sp>
      <p:sp>
        <p:nvSpPr>
          <p:cNvPr id="12" name="Rectangle 11"/>
          <p:cNvSpPr/>
          <p:nvPr/>
        </p:nvSpPr>
        <p:spPr>
          <a:xfrm>
            <a:off x="914400" y="4876800"/>
            <a:ext cx="2514600" cy="830997"/>
          </a:xfrm>
          <a:prstGeom prst="rect">
            <a:avLst/>
          </a:prstGeom>
        </p:spPr>
        <p:txBody>
          <a:bodyPr wrap="square">
            <a:spAutoFit/>
          </a:bodyPr>
          <a:lstStyle/>
          <a:p>
            <a:r>
              <a:rPr lang="en-US" sz="1200" b="1" i="1" dirty="0" smtClean="0"/>
              <a:t>Low Baseline</a:t>
            </a:r>
          </a:p>
          <a:p>
            <a:r>
              <a:rPr lang="en-US" sz="1200" dirty="0" smtClean="0"/>
              <a:t>Selection of a subset of security</a:t>
            </a:r>
          </a:p>
          <a:p>
            <a:r>
              <a:rPr lang="en-US" sz="1200" dirty="0" smtClean="0"/>
              <a:t>controls from the master catalog—</a:t>
            </a:r>
          </a:p>
          <a:p>
            <a:r>
              <a:rPr lang="en-US" sz="1200" dirty="0" smtClean="0"/>
              <a:t>consisting of </a:t>
            </a:r>
            <a:r>
              <a:rPr lang="en-US" sz="1200" b="1" i="1" dirty="0" smtClean="0"/>
              <a:t>basic level controls</a:t>
            </a:r>
            <a:endParaRPr lang="en-US" sz="1200" dirty="0"/>
          </a:p>
        </p:txBody>
      </p:sp>
      <p:sp>
        <p:nvSpPr>
          <p:cNvPr id="13" name="Rectangle 12"/>
          <p:cNvSpPr/>
          <p:nvPr/>
        </p:nvSpPr>
        <p:spPr>
          <a:xfrm>
            <a:off x="3657600" y="4953000"/>
            <a:ext cx="2514600" cy="1015663"/>
          </a:xfrm>
          <a:prstGeom prst="rect">
            <a:avLst/>
          </a:prstGeom>
        </p:spPr>
        <p:txBody>
          <a:bodyPr wrap="square">
            <a:spAutoFit/>
          </a:bodyPr>
          <a:lstStyle/>
          <a:p>
            <a:r>
              <a:rPr lang="en-US" sz="1200" b="1" i="1" dirty="0" smtClean="0"/>
              <a:t>Medium Baseline</a:t>
            </a:r>
          </a:p>
          <a:p>
            <a:r>
              <a:rPr lang="en-US" sz="1200" dirty="0" smtClean="0"/>
              <a:t>Builds on Low Baseline with</a:t>
            </a:r>
          </a:p>
          <a:p>
            <a:r>
              <a:rPr lang="en-US" sz="1200" b="1" i="1" dirty="0" smtClean="0"/>
              <a:t>additional controls, and control</a:t>
            </a:r>
          </a:p>
          <a:p>
            <a:r>
              <a:rPr lang="en-US" sz="1200" b="1" i="1" dirty="0" smtClean="0"/>
              <a:t>enhancements selected from the master catalog</a:t>
            </a:r>
            <a:endParaRPr lang="en-US" sz="1200" dirty="0"/>
          </a:p>
        </p:txBody>
      </p:sp>
      <p:sp>
        <p:nvSpPr>
          <p:cNvPr id="15" name="Rectangle 14"/>
          <p:cNvSpPr/>
          <p:nvPr/>
        </p:nvSpPr>
        <p:spPr>
          <a:xfrm>
            <a:off x="6324600" y="5029200"/>
            <a:ext cx="2514600" cy="1015663"/>
          </a:xfrm>
          <a:prstGeom prst="rect">
            <a:avLst/>
          </a:prstGeom>
        </p:spPr>
        <p:txBody>
          <a:bodyPr wrap="square">
            <a:spAutoFit/>
          </a:bodyPr>
          <a:lstStyle/>
          <a:p>
            <a:r>
              <a:rPr lang="en-US" sz="1200" b="1" i="1" dirty="0" smtClean="0"/>
              <a:t>High Baseline</a:t>
            </a:r>
          </a:p>
          <a:p>
            <a:r>
              <a:rPr lang="en-US" sz="1200" dirty="0" smtClean="0"/>
              <a:t>Builds on Medium Baseline with</a:t>
            </a:r>
          </a:p>
          <a:p>
            <a:r>
              <a:rPr lang="en-US" sz="1200" b="1" i="1" dirty="0" smtClean="0"/>
              <a:t>additional controls, and control</a:t>
            </a:r>
          </a:p>
          <a:p>
            <a:r>
              <a:rPr lang="en-US" sz="1200" b="1" i="1" dirty="0" smtClean="0"/>
              <a:t>enhancements selected from the master catalog</a:t>
            </a:r>
            <a:endParaRPr lang="en-US" sz="1200"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Risk Assessment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a:buNone/>
            </a:pPr>
            <a:r>
              <a:rPr lang="en-US" dirty="0" smtClean="0"/>
              <a:t>Identify risks based on </a:t>
            </a:r>
          </a:p>
          <a:p>
            <a:pPr marL="1181100" lvl="2" indent="-457200">
              <a:buFont typeface="Arial" pitchFamily="34" charset="0"/>
              <a:buChar char="•"/>
            </a:pPr>
            <a:r>
              <a:rPr lang="en-US" dirty="0" smtClean="0"/>
              <a:t>Asset value </a:t>
            </a:r>
          </a:p>
          <a:p>
            <a:pPr marL="1181100" lvl="2" indent="-457200">
              <a:buFont typeface="Arial" pitchFamily="34" charset="0"/>
              <a:buChar char="•"/>
            </a:pPr>
            <a:r>
              <a:rPr lang="en-US" dirty="0" smtClean="0"/>
              <a:t>Impacts </a:t>
            </a:r>
          </a:p>
          <a:p>
            <a:pPr marL="1181100" lvl="2" indent="-457200">
              <a:buFont typeface="Arial" pitchFamily="34" charset="0"/>
              <a:buChar char="•"/>
            </a:pPr>
            <a:r>
              <a:rPr lang="en-US" dirty="0" smtClean="0"/>
              <a:t>Threats </a:t>
            </a:r>
          </a:p>
          <a:p>
            <a:pPr marL="1181100" lvl="2" indent="-457200">
              <a:buFont typeface="Arial" pitchFamily="34" charset="0"/>
              <a:buChar char="•"/>
            </a:pPr>
            <a:r>
              <a:rPr lang="en-US" dirty="0" smtClean="0"/>
              <a:t>Vulnerabilities </a:t>
            </a:r>
          </a:p>
          <a:p>
            <a:pPr marL="1181100" lvl="2" indent="-457200">
              <a:buFont typeface="Arial" pitchFamily="34" charset="0"/>
              <a:buChar char="•"/>
            </a:pPr>
            <a:r>
              <a:rPr lang="en-US" dirty="0" smtClean="0"/>
              <a:t>Asset loss exposure </a:t>
            </a:r>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l"/>
            <a:r>
              <a:rPr lang="en-US" sz="2500" b="1" dirty="0" smtClean="0">
                <a:solidFill>
                  <a:schemeClr val="tx2">
                    <a:lumMod val="75000"/>
                  </a:schemeClr>
                </a:solidFill>
                <a:latin typeface="Verdana" pitchFamily="34" charset="0"/>
              </a:rPr>
              <a:t>Refinement  &amp; implementation of controls </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Determine desirable and mandatory controls </a:t>
            </a:r>
          </a:p>
          <a:p>
            <a:pPr marL="457200" indent="-457200">
              <a:buFont typeface="Arial" pitchFamily="34" charset="0"/>
              <a:buChar char="•"/>
            </a:pPr>
            <a:r>
              <a:rPr lang="en-US" dirty="0" smtClean="0"/>
              <a:t>Evaluate existing and mandatory controls </a:t>
            </a:r>
          </a:p>
          <a:p>
            <a:pPr marL="457200" indent="-457200">
              <a:buFont typeface="Arial" pitchFamily="34" charset="0"/>
              <a:buChar char="•"/>
            </a:pPr>
            <a:r>
              <a:rPr lang="en-US" dirty="0" smtClean="0"/>
              <a:t>Determine the refinements needed in the controls </a:t>
            </a:r>
          </a:p>
          <a:p>
            <a:pPr marL="457200" indent="-457200">
              <a:buFont typeface="Arial" pitchFamily="34" charset="0"/>
              <a:buChar char="•"/>
            </a:pPr>
            <a:r>
              <a:rPr lang="en-US" dirty="0" smtClean="0"/>
              <a:t>Implement controls </a:t>
            </a:r>
          </a:p>
          <a:p>
            <a:endParaRPr lang="en-US" dirty="0" smtClean="0"/>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l"/>
            <a:r>
              <a:rPr lang="en-US" sz="2500" b="1" dirty="0" smtClean="0">
                <a:solidFill>
                  <a:schemeClr val="tx2">
                    <a:lumMod val="75000"/>
                  </a:schemeClr>
                </a:solidFill>
                <a:latin typeface="Verdana" pitchFamily="34" charset="0"/>
              </a:rPr>
              <a:t>Monitoring Effectiveness  of Controls </a:t>
            </a:r>
            <a:br>
              <a:rPr lang="en-US" sz="2500" b="1" dirty="0" smtClean="0">
                <a:solidFill>
                  <a:schemeClr val="tx2">
                    <a:lumMod val="75000"/>
                  </a:schemeClr>
                </a:solidFill>
                <a:latin typeface="Verdana" pitchFamily="34" charset="0"/>
              </a:rPr>
            </a:b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pPr marL="457200" indent="-457200">
              <a:buFont typeface="Arial" pitchFamily="34" charset="0"/>
              <a:buChar char="•"/>
            </a:pPr>
            <a:r>
              <a:rPr lang="en-US" dirty="0" smtClean="0"/>
              <a:t>Monitor the controls in place </a:t>
            </a:r>
          </a:p>
          <a:p>
            <a:pPr marL="457200" indent="-457200">
              <a:buFont typeface="Arial" pitchFamily="34" charset="0"/>
              <a:buChar char="•"/>
            </a:pPr>
            <a:r>
              <a:rPr lang="en-US" dirty="0" smtClean="0"/>
              <a:t>Encourage testing </a:t>
            </a:r>
          </a:p>
          <a:p>
            <a:pPr marL="457200" indent="-457200">
              <a:buFont typeface="Arial" pitchFamily="34" charset="0"/>
              <a:buChar char="•"/>
            </a:pPr>
            <a:r>
              <a:rPr lang="en-US" dirty="0" smtClean="0"/>
              <a:t>Have security audit </a:t>
            </a:r>
          </a:p>
          <a:p>
            <a:pPr marL="457200" indent="-457200">
              <a:buFont typeface="Arial" pitchFamily="34" charset="0"/>
              <a:buChar char="•"/>
            </a:pPr>
            <a:r>
              <a:rPr lang="en-US" dirty="0" smtClean="0"/>
              <a:t>Move towards complying to information security standards </a:t>
            </a:r>
          </a:p>
          <a:p>
            <a:pPr marL="457200" indent="-457200">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References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p:txBody>
          <a:bodyPr/>
          <a:lstStyle/>
          <a:p>
            <a:r>
              <a:rPr lang="en-US" dirty="0" smtClean="0"/>
              <a:t>www.mit.gov.in</a:t>
            </a:r>
          </a:p>
          <a:p>
            <a:r>
              <a:rPr lang="en-US" dirty="0" smtClean="0"/>
              <a:t>www.egovonline.net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071810"/>
            <a:ext cx="8572560" cy="2500330"/>
          </a:xfrm>
        </p:spPr>
        <p:txBody>
          <a:bodyPr>
            <a:noAutofit/>
          </a:bodyPr>
          <a:lstStyle/>
          <a:p>
            <a:pPr marL="463550" lvl="1" indent="-463550" algn="just">
              <a:spcBef>
                <a:spcPts val="1200"/>
              </a:spcBef>
              <a:spcAft>
                <a:spcPts val="1200"/>
              </a:spcAft>
              <a:buNone/>
            </a:pPr>
            <a:r>
              <a:rPr lang="en-US" sz="3200" dirty="0" smtClean="0"/>
              <a:t>     Is </a:t>
            </a:r>
            <a:r>
              <a:rPr lang="en-US" sz="3200" b="1" dirty="0" smtClean="0"/>
              <a:t>an</a:t>
            </a:r>
            <a:r>
              <a:rPr lang="en-US" sz="3200" dirty="0" smtClean="0"/>
              <a:t> </a:t>
            </a:r>
            <a:r>
              <a:rPr lang="en-US" sz="3200" b="1" dirty="0" smtClean="0"/>
              <a:t>asset</a:t>
            </a:r>
            <a:r>
              <a:rPr lang="en-US" sz="3200" dirty="0" smtClean="0"/>
              <a:t> which, like other  important business assets, </a:t>
            </a:r>
            <a:r>
              <a:rPr lang="en-US" sz="3200" b="1" dirty="0" smtClean="0"/>
              <a:t>has value </a:t>
            </a:r>
            <a:r>
              <a:rPr lang="en-US" sz="3200" dirty="0" smtClean="0"/>
              <a:t>to an organization and consequently needs to be </a:t>
            </a:r>
            <a:r>
              <a:rPr lang="en-US" sz="3200" b="1" dirty="0" smtClean="0"/>
              <a:t>suitably protected.</a:t>
            </a:r>
            <a:r>
              <a:rPr lang="en-US" sz="3200" dirty="0" smtClean="0"/>
              <a:t>’</a:t>
            </a:r>
          </a:p>
          <a:p>
            <a:pPr marL="463550" lvl="1" indent="-463550" algn="r">
              <a:spcBef>
                <a:spcPts val="1200"/>
              </a:spcBef>
              <a:spcAft>
                <a:spcPts val="1200"/>
              </a:spcAft>
              <a:buNone/>
            </a:pPr>
            <a:r>
              <a:rPr lang="en-US" sz="2400" i="1" dirty="0" smtClean="0"/>
              <a:t>Definition: BS ISO 27002:2005</a:t>
            </a:r>
          </a:p>
        </p:txBody>
      </p:sp>
      <p:grpSp>
        <p:nvGrpSpPr>
          <p:cNvPr id="4" name="Group 7"/>
          <p:cNvGrpSpPr/>
          <p:nvPr/>
        </p:nvGrpSpPr>
        <p:grpSpPr>
          <a:xfrm>
            <a:off x="428596" y="857232"/>
            <a:ext cx="5500726" cy="2010383"/>
            <a:chOff x="357158" y="2571744"/>
            <a:chExt cx="5500726" cy="2010383"/>
          </a:xfrm>
        </p:grpSpPr>
        <p:pic>
          <p:nvPicPr>
            <p:cNvPr id="6" name="Picture 5" descr="MC900432536.PNG"/>
            <p:cNvPicPr>
              <a:picLocks noChangeAspect="1"/>
            </p:cNvPicPr>
            <p:nvPr/>
          </p:nvPicPr>
          <p:blipFill>
            <a:blip r:embed="rId3"/>
            <a:srcRect l="12502" r="21865"/>
            <a:stretch>
              <a:fillRect/>
            </a:stretch>
          </p:blipFill>
          <p:spPr>
            <a:xfrm>
              <a:off x="357158" y="2571744"/>
              <a:ext cx="1319488" cy="2010383"/>
            </a:xfrm>
            <a:prstGeom prst="rect">
              <a:avLst/>
            </a:prstGeom>
          </p:spPr>
        </p:pic>
        <p:sp>
          <p:nvSpPr>
            <p:cNvPr id="7" name="Content Placeholder 2"/>
            <p:cNvSpPr txBox="1">
              <a:spLocks/>
            </p:cNvSpPr>
            <p:nvPr/>
          </p:nvSpPr>
          <p:spPr>
            <a:xfrm>
              <a:off x="1357290" y="3571876"/>
              <a:ext cx="4500594" cy="1000132"/>
            </a:xfrm>
            <a:prstGeom prst="rect">
              <a:avLst/>
            </a:prstGeom>
          </p:spPr>
          <p:txBody>
            <a:bodyPr vert="horz" lIns="91440" tIns="45720" rIns="91440" bIns="45720" rtlCol="0">
              <a:noAutofit/>
            </a:bodyPr>
            <a:lstStyle/>
            <a:p>
              <a:pPr marL="463550" marR="0" lvl="1" indent="-463550" defTabSz="914400" rtl="0" eaLnBrk="1" fontAlgn="auto" latinLnBrk="0" hangingPunct="1">
                <a:lnSpc>
                  <a:spcPct val="100000"/>
                </a:lnSpc>
                <a:spcBef>
                  <a:spcPts val="1200"/>
                </a:spcBef>
                <a:spcAft>
                  <a:spcPts val="1200"/>
                </a:spcAft>
                <a:buClrTx/>
                <a:buSzTx/>
                <a:buFont typeface="Arial" pitchFamily="34" charset="0"/>
                <a:buNone/>
                <a:tabLst/>
                <a:defRPr/>
              </a:pPr>
              <a:r>
                <a:rPr kumimoji="0" lang="en-US" sz="6000" b="1" i="0" u="none" strike="noStrike" kern="1200" cap="none" spc="0" normalizeH="0" baseline="0" noProof="0" dirty="0" err="1" smtClean="0">
                  <a:ln>
                    <a:noFill/>
                  </a:ln>
                  <a:solidFill>
                    <a:schemeClr val="tx1"/>
                  </a:solidFill>
                  <a:effectLst/>
                  <a:uLnTx/>
                  <a:uFillTx/>
                  <a:latin typeface="+mn-lt"/>
                  <a:ea typeface="+mn-ea"/>
                  <a:cs typeface="+mn-cs"/>
                </a:rPr>
                <a:t>nformation</a:t>
              </a:r>
              <a:endParaRPr kumimoji="0" lang="en-US" sz="6000" b="1" i="0" u="none" strike="noStrike" kern="1200" cap="none" spc="0" normalizeH="0" baseline="0" noProof="0" dirty="0" smtClean="0">
                <a:ln>
                  <a:noFill/>
                </a:ln>
                <a:solidFill>
                  <a:schemeClr val="tx1"/>
                </a:solidFill>
                <a:effectLst/>
                <a:uLnTx/>
                <a:uFillTx/>
                <a:latin typeface="+mn-lt"/>
                <a:ea typeface="+mn-ea"/>
                <a:cs typeface="+mn-cs"/>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a:t>
            </a:r>
            <a:endParaRPr lang="en-US" sz="2500" b="1" dirty="0">
              <a:solidFill>
                <a:schemeClr val="tx2">
                  <a:lumMod val="75000"/>
                </a:schemeClr>
              </a:solidFill>
              <a:latin typeface="Verdana" pitchFamily="34" charset="0"/>
            </a:endParaRPr>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3593910400"/>
              </p:ext>
            </p:extLst>
          </p:nvPr>
        </p:nvGraphicFramePr>
        <p:xfrm>
          <a:off x="998538" y="1752600"/>
          <a:ext cx="6850062" cy="23907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381000" y="4419600"/>
            <a:ext cx="8077200" cy="1200329"/>
          </a:xfrm>
          <a:prstGeom prst="rect">
            <a:avLst/>
          </a:prstGeom>
        </p:spPr>
        <p:txBody>
          <a:bodyPr wrap="square">
            <a:spAutoFit/>
          </a:bodyPr>
          <a:lstStyle/>
          <a:p>
            <a:pPr marL="457200" indent="-457200" algn="just"/>
            <a:r>
              <a:rPr lang="en-US" i="1" dirty="0" smtClean="0">
                <a:latin typeface="Verdana" pitchFamily="34" charset="0"/>
              </a:rPr>
              <a:t>‘…Whatever form the information takes, or means by which it is shared or stored, it should always be appropriately protected’</a:t>
            </a:r>
          </a:p>
          <a:p>
            <a:pPr marL="457200" indent="-457200" algn="just"/>
            <a:endParaRPr lang="en-US" i="1" dirty="0" smtClean="0">
              <a:latin typeface="Verdana" pitchFamily="34" charset="0"/>
            </a:endParaRPr>
          </a:p>
          <a:p>
            <a:pPr marL="457200" indent="-457200" algn="r"/>
            <a:r>
              <a:rPr lang="en-US" i="1" dirty="0" smtClean="0">
                <a:latin typeface="Verdana" pitchFamily="34" charset="0"/>
              </a:rPr>
              <a:t>(BS ISO 27002:2005)</a:t>
            </a:r>
            <a:endParaRPr lang="en-US" dirty="0" smtClean="0">
              <a:latin typeface="Verdan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in Governments  </a:t>
            </a:r>
            <a:endParaRPr lang="en-US" sz="2500" b="1" dirty="0">
              <a:solidFill>
                <a:schemeClr val="tx2">
                  <a:lumMod val="75000"/>
                </a:schemeClr>
              </a:solidFill>
              <a:latin typeface="Verdana" pitchFamily="34" charset="0"/>
            </a:endParaRPr>
          </a:p>
        </p:txBody>
      </p:sp>
      <p:sp>
        <p:nvSpPr>
          <p:cNvPr id="3" name="Content Placeholder 2"/>
          <p:cNvSpPr>
            <a:spLocks noGrp="1"/>
          </p:cNvSpPr>
          <p:nvPr>
            <p:ph idx="1"/>
          </p:nvPr>
        </p:nvSpPr>
        <p:spPr>
          <a:xfrm>
            <a:off x="457200" y="1600200"/>
            <a:ext cx="8229600" cy="4186253"/>
          </a:xfrm>
        </p:spPr>
        <p:txBody>
          <a:bodyPr>
            <a:noAutofit/>
          </a:bodyPr>
          <a:lstStyle/>
          <a:p>
            <a:pPr marL="341925" lvl="1" indent="-342900">
              <a:spcBef>
                <a:spcPts val="0"/>
              </a:spcBef>
              <a:spcAft>
                <a:spcPts val="300"/>
              </a:spcAft>
              <a:buFont typeface="Wingdings" pitchFamily="2" charset="2"/>
              <a:buChar char="§"/>
            </a:pPr>
            <a:r>
              <a:rPr lang="en-US" sz="2400" dirty="0" smtClean="0"/>
              <a:t>Governments are moving towards e-Governance </a:t>
            </a:r>
          </a:p>
          <a:p>
            <a:pPr marL="741975" lvl="2" indent="-342900">
              <a:spcBef>
                <a:spcPts val="0"/>
              </a:spcBef>
              <a:spcAft>
                <a:spcPts val="300"/>
              </a:spcAft>
              <a:buFont typeface="Wingdings" pitchFamily="2" charset="2"/>
              <a:buChar char="§"/>
            </a:pPr>
            <a:r>
              <a:rPr lang="en-US" sz="1800" dirty="0" smtClean="0"/>
              <a:t>to improve convenience</a:t>
            </a:r>
          </a:p>
          <a:p>
            <a:pPr marL="741975" lvl="2" indent="-342900">
              <a:spcBef>
                <a:spcPts val="0"/>
              </a:spcBef>
              <a:spcAft>
                <a:spcPts val="300"/>
              </a:spcAft>
              <a:buFont typeface="Wingdings" pitchFamily="2" charset="2"/>
              <a:buChar char="§"/>
            </a:pPr>
            <a:r>
              <a:rPr lang="en-US" sz="1800" dirty="0" smtClean="0"/>
              <a:t>reduce time</a:t>
            </a:r>
          </a:p>
          <a:p>
            <a:pPr marL="741975" lvl="2" indent="-342900">
              <a:spcBef>
                <a:spcPts val="0"/>
              </a:spcBef>
              <a:spcAft>
                <a:spcPts val="300"/>
              </a:spcAft>
              <a:buFont typeface="Wingdings" pitchFamily="2" charset="2"/>
              <a:buChar char="§"/>
            </a:pPr>
            <a:r>
              <a:rPr lang="en-US" sz="1800" dirty="0" smtClean="0"/>
              <a:t>improve transparency in delivering services to businesses and citizens</a:t>
            </a:r>
          </a:p>
          <a:p>
            <a:pPr marL="341925" lvl="1" indent="-342900">
              <a:spcBef>
                <a:spcPts val="0"/>
              </a:spcBef>
              <a:spcAft>
                <a:spcPts val="300"/>
              </a:spcAft>
              <a:buNone/>
            </a:pPr>
            <a:endParaRPr lang="en-US" sz="2400" dirty="0" smtClean="0"/>
          </a:p>
          <a:p>
            <a:pPr marL="341925" lvl="1" indent="-342900">
              <a:spcBef>
                <a:spcPts val="0"/>
              </a:spcBef>
              <a:spcAft>
                <a:spcPts val="300"/>
              </a:spcAft>
              <a:buFont typeface="Wingdings" pitchFamily="2" charset="2"/>
              <a:buChar char="§"/>
            </a:pPr>
            <a:r>
              <a:rPr lang="en-US" sz="2400" dirty="0" smtClean="0"/>
              <a:t>Businesses and citizens expect </a:t>
            </a:r>
          </a:p>
          <a:p>
            <a:pPr marL="741975" lvl="2" indent="-342900">
              <a:spcBef>
                <a:spcPts val="0"/>
              </a:spcBef>
              <a:spcAft>
                <a:spcPts val="300"/>
              </a:spcAft>
              <a:buFont typeface="Wingdings" pitchFamily="2" charset="2"/>
              <a:buChar char="§"/>
            </a:pPr>
            <a:r>
              <a:rPr lang="en-US" sz="1800" dirty="0" smtClean="0"/>
              <a:t>high standards of services</a:t>
            </a:r>
          </a:p>
          <a:p>
            <a:pPr marL="741975" lvl="2" indent="-342900">
              <a:spcBef>
                <a:spcPts val="0"/>
              </a:spcBef>
              <a:spcAft>
                <a:spcPts val="300"/>
              </a:spcAft>
              <a:buFont typeface="Wingdings" pitchFamily="2" charset="2"/>
              <a:buChar char="§"/>
            </a:pPr>
            <a:r>
              <a:rPr lang="en-US" sz="1800" dirty="0" smtClean="0"/>
              <a:t>instant access to information</a:t>
            </a:r>
          </a:p>
          <a:p>
            <a:pPr marL="741975" lvl="2" indent="-342900">
              <a:spcBef>
                <a:spcPts val="0"/>
              </a:spcBef>
              <a:spcAft>
                <a:spcPts val="300"/>
              </a:spcAft>
              <a:buFont typeface="Wingdings" pitchFamily="2" charset="2"/>
              <a:buChar char="§"/>
            </a:pPr>
            <a:r>
              <a:rPr lang="en-US" sz="1800" dirty="0" smtClean="0"/>
              <a:t>efficient transactions and support, whenever and wherever they need it, in a secure fashion.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500" b="1" dirty="0" smtClean="0">
                <a:solidFill>
                  <a:schemeClr val="tx2">
                    <a:lumMod val="75000"/>
                  </a:schemeClr>
                </a:solidFill>
                <a:latin typeface="Verdana" pitchFamily="34" charset="0"/>
              </a:rPr>
              <a:t>Information in Governments</a:t>
            </a:r>
            <a:br>
              <a:rPr lang="en-US" sz="2500" b="1" dirty="0" smtClean="0">
                <a:solidFill>
                  <a:schemeClr val="tx2">
                    <a:lumMod val="75000"/>
                  </a:schemeClr>
                </a:solidFill>
                <a:latin typeface="Verdana" pitchFamily="34" charset="0"/>
              </a:rPr>
            </a:br>
            <a:r>
              <a:rPr lang="en-US" sz="2000" b="1" dirty="0" smtClean="0">
                <a:solidFill>
                  <a:prstClr val="black"/>
                </a:solidFill>
                <a:ea typeface="+mn-ea"/>
                <a:cs typeface="+mn-cs"/>
              </a:rPr>
              <a:t> The two major components of the approach</a:t>
            </a:r>
            <a:r>
              <a:rPr lang="en-US" sz="3600" b="1" dirty="0" smtClean="0">
                <a:solidFill>
                  <a:schemeClr val="tx2">
                    <a:lumMod val="75000"/>
                  </a:schemeClr>
                </a:solidFill>
                <a:latin typeface="Verdana" pitchFamily="34" charset="0"/>
              </a:rPr>
              <a:t>  </a:t>
            </a:r>
            <a:endParaRPr lang="en-US" sz="2500" b="1" dirty="0">
              <a:solidFill>
                <a:schemeClr val="tx2">
                  <a:lumMod val="75000"/>
                </a:schemeClr>
              </a:solidFill>
              <a:latin typeface="Verdana" pitchFamily="34" charset="0"/>
            </a:endParaRPr>
          </a:p>
        </p:txBody>
      </p:sp>
      <p:sp>
        <p:nvSpPr>
          <p:cNvPr id="6" name="Rounded Rectangle 5"/>
          <p:cNvSpPr/>
          <p:nvPr/>
        </p:nvSpPr>
        <p:spPr>
          <a:xfrm>
            <a:off x="2071670" y="1571612"/>
            <a:ext cx="4572032" cy="1143008"/>
          </a:xfrm>
          <a:prstGeom prst="roundRect">
            <a:avLst>
              <a:gd name="adj" fmla="val 3927"/>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black"/>
                </a:solidFill>
              </a:rPr>
              <a:t>     Various web-based information services are used by the Governments of different granularity.</a:t>
            </a:r>
            <a:endParaRPr lang="en-IN" sz="2000" dirty="0"/>
          </a:p>
        </p:txBody>
      </p:sp>
      <p:sp>
        <p:nvSpPr>
          <p:cNvPr id="9" name="Parallelogram 8"/>
          <p:cNvSpPr/>
          <p:nvPr/>
        </p:nvSpPr>
        <p:spPr>
          <a:xfrm>
            <a:off x="500034" y="1428736"/>
            <a:ext cx="2000264" cy="1428760"/>
          </a:xfrm>
          <a:prstGeom prst="parallelogram">
            <a:avLst>
              <a:gd name="adj" fmla="val 24111"/>
            </a:avLst>
          </a:prstGeom>
          <a:solidFill>
            <a:schemeClr val="tx2">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Information </a:t>
            </a:r>
          </a:p>
          <a:p>
            <a:pPr algn="ctr"/>
            <a:r>
              <a:rPr lang="en-US" b="1" dirty="0" smtClean="0"/>
              <a:t>Delivery</a:t>
            </a:r>
            <a:endParaRPr lang="en-IN" b="1" dirty="0"/>
          </a:p>
        </p:txBody>
      </p:sp>
      <p:sp>
        <p:nvSpPr>
          <p:cNvPr id="10" name="Rounded Rectangle 9"/>
          <p:cNvSpPr/>
          <p:nvPr/>
        </p:nvSpPr>
        <p:spPr>
          <a:xfrm>
            <a:off x="2928926" y="3071810"/>
            <a:ext cx="5857916" cy="1143008"/>
          </a:xfrm>
          <a:prstGeom prst="roundRect">
            <a:avLst>
              <a:gd name="adj" fmla="val 3927"/>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black"/>
                </a:solidFill>
              </a:rPr>
              <a:t> </a:t>
            </a:r>
            <a:r>
              <a:rPr lang="en-IN" dirty="0" smtClean="0">
                <a:solidFill>
                  <a:prstClr val="black"/>
                </a:solidFill>
              </a:rPr>
              <a:t>The citizen is given access to the Government  business   </a:t>
            </a:r>
          </a:p>
          <a:p>
            <a:pPr algn="ctr"/>
            <a:r>
              <a:rPr lang="en-IN" dirty="0" smtClean="0">
                <a:solidFill>
                  <a:prstClr val="black"/>
                </a:solidFill>
              </a:rPr>
              <a:t>    related IT systems to provide transaction services (e.g. tax payments, filing of forms, issuing certificates etc)</a:t>
            </a:r>
            <a:endParaRPr lang="en-IN" sz="2000" dirty="0"/>
          </a:p>
        </p:txBody>
      </p:sp>
      <p:sp>
        <p:nvSpPr>
          <p:cNvPr id="11" name="Parallelogram 10"/>
          <p:cNvSpPr/>
          <p:nvPr/>
        </p:nvSpPr>
        <p:spPr>
          <a:xfrm>
            <a:off x="1357290" y="2928934"/>
            <a:ext cx="2000264" cy="1428760"/>
          </a:xfrm>
          <a:prstGeom prst="parallelogram">
            <a:avLst>
              <a:gd name="adj" fmla="val 24111"/>
            </a:avLst>
          </a:prstGeom>
          <a:solidFill>
            <a:srgbClr val="FFC000"/>
          </a:solidFill>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Service </a:t>
            </a:r>
          </a:p>
          <a:p>
            <a:pPr algn="ctr"/>
            <a:r>
              <a:rPr lang="en-US" b="1" dirty="0" smtClean="0">
                <a:solidFill>
                  <a:schemeClr val="tx1"/>
                </a:solidFill>
              </a:rPr>
              <a:t>Delivery</a:t>
            </a:r>
            <a:endParaRPr lang="en-IN" b="1" dirty="0" smtClean="0">
              <a:solidFill>
                <a:schemeClr val="tx1"/>
              </a:solidFill>
            </a:endParaRPr>
          </a:p>
        </p:txBody>
      </p:sp>
      <p:pic>
        <p:nvPicPr>
          <p:cNvPr id="126978" name="Picture 2"/>
          <p:cNvPicPr>
            <a:picLocks noChangeAspect="1" noChangeArrowheads="1"/>
          </p:cNvPicPr>
          <p:nvPr/>
        </p:nvPicPr>
        <p:blipFill>
          <a:blip r:embed="rId3" cstate="print"/>
          <a:srcRect l="13177" t="13672" r="14348" b="25781"/>
          <a:stretch>
            <a:fillRect/>
          </a:stretch>
        </p:blipFill>
        <p:spPr bwMode="auto">
          <a:xfrm rot="21279251">
            <a:off x="304606" y="4770280"/>
            <a:ext cx="2783778" cy="1307532"/>
          </a:xfrm>
          <a:prstGeom prst="rect">
            <a:avLst/>
          </a:prstGeom>
          <a:ln>
            <a:noFill/>
          </a:ln>
          <a:effectLst>
            <a:outerShdw blurRad="190500" algn="tl" rotWithShape="0">
              <a:srgbClr val="000000">
                <a:alpha val="70000"/>
              </a:srgbClr>
            </a:outerShdw>
          </a:effectLst>
        </p:spPr>
      </p:pic>
      <p:pic>
        <p:nvPicPr>
          <p:cNvPr id="126979" name="Picture 3"/>
          <p:cNvPicPr>
            <a:picLocks noChangeAspect="1" noChangeArrowheads="1"/>
          </p:cNvPicPr>
          <p:nvPr/>
        </p:nvPicPr>
        <p:blipFill>
          <a:blip r:embed="rId4"/>
          <a:srcRect l="20351" t="14844" r="20351" b="36081"/>
          <a:stretch>
            <a:fillRect/>
          </a:stretch>
        </p:blipFill>
        <p:spPr bwMode="auto">
          <a:xfrm rot="319484">
            <a:off x="2985613" y="4725336"/>
            <a:ext cx="2917052" cy="1357322"/>
          </a:xfrm>
          <a:prstGeom prst="rect">
            <a:avLst/>
          </a:prstGeom>
          <a:ln>
            <a:noFill/>
          </a:ln>
          <a:effectLst>
            <a:outerShdw blurRad="190500" algn="tl" rotWithShape="0">
              <a:srgbClr val="000000">
                <a:alpha val="70000"/>
              </a:srgbClr>
            </a:outerShdw>
          </a:effectLst>
        </p:spPr>
      </p:pic>
      <p:pic>
        <p:nvPicPr>
          <p:cNvPr id="126980" name="Picture 4"/>
          <p:cNvPicPr>
            <a:picLocks noChangeAspect="1" noChangeArrowheads="1"/>
          </p:cNvPicPr>
          <p:nvPr/>
        </p:nvPicPr>
        <p:blipFill>
          <a:blip r:embed="rId5" cstate="print"/>
          <a:srcRect l="15959" t="13867" r="9919" b="27539"/>
          <a:stretch>
            <a:fillRect/>
          </a:stretch>
        </p:blipFill>
        <p:spPr bwMode="auto">
          <a:xfrm rot="21353311">
            <a:off x="5698031" y="4705154"/>
            <a:ext cx="3143304" cy="1397024"/>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1672</TotalTime>
  <Words>2593</Words>
  <Application>Microsoft Office PowerPoint</Application>
  <PresentationFormat>On-screen Show (4:3)</PresentationFormat>
  <Paragraphs>588</Paragraphs>
  <Slides>56</Slides>
  <Notes>55</Notes>
  <HiddenSlides>6</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Slide 1</vt:lpstr>
      <vt:lpstr>Agenda</vt:lpstr>
      <vt:lpstr>Some recent incidents</vt:lpstr>
      <vt:lpstr>Attempts to curb such incidents</vt:lpstr>
      <vt:lpstr>Why?</vt:lpstr>
      <vt:lpstr>Slide 6</vt:lpstr>
      <vt:lpstr>Information</vt:lpstr>
      <vt:lpstr>Information in Governments  </vt:lpstr>
      <vt:lpstr>Information in Governments  The two major components of the approach  </vt:lpstr>
      <vt:lpstr>Information in Governments </vt:lpstr>
      <vt:lpstr>Information in Governments </vt:lpstr>
      <vt:lpstr>Some of the kind of Information exchanged in Governments </vt:lpstr>
      <vt:lpstr>Information assets in Governments </vt:lpstr>
      <vt:lpstr>Technology Base for e-Governance</vt:lpstr>
      <vt:lpstr> Facets of Information assets </vt:lpstr>
      <vt:lpstr>Securing the information assets </vt:lpstr>
      <vt:lpstr>Need for Information security  in Governments </vt:lpstr>
      <vt:lpstr>Need for Information security  in Governments  (contd..) </vt:lpstr>
      <vt:lpstr>Need for Information security  in Governments  (contd..) </vt:lpstr>
      <vt:lpstr>Understanding Security Measures</vt:lpstr>
      <vt:lpstr>Categorization of Information Systems  </vt:lpstr>
      <vt:lpstr>Challenges &amp; Issues - Security </vt:lpstr>
      <vt:lpstr>Points of concern in Governments </vt:lpstr>
      <vt:lpstr>Top Security Myths</vt:lpstr>
      <vt:lpstr> Defining the risks, threats and vulnerabilities  </vt:lpstr>
      <vt:lpstr>Threats</vt:lpstr>
      <vt:lpstr>Generic Threat Profile </vt:lpstr>
      <vt:lpstr>Information Security Threats and Vulnerabilities </vt:lpstr>
      <vt:lpstr>Information Security Threats and Vulnerabilities</vt:lpstr>
      <vt:lpstr>Information Security Threats and Vulnerabilities</vt:lpstr>
      <vt:lpstr>Information Security Threats and Vulnerabilities</vt:lpstr>
      <vt:lpstr>Information Security Threats and Vulnerabilities</vt:lpstr>
      <vt:lpstr>Threat Sources </vt:lpstr>
      <vt:lpstr>Threat Sources</vt:lpstr>
      <vt:lpstr>Threat Sources</vt:lpstr>
      <vt:lpstr>Relationships between assets, risks, threats, vulnerabilities </vt:lpstr>
      <vt:lpstr>Information Security </vt:lpstr>
      <vt:lpstr>IT Security  </vt:lpstr>
      <vt:lpstr>Security objectives </vt:lpstr>
      <vt:lpstr>Security objectives (contd..)  </vt:lpstr>
      <vt:lpstr>Information security focus </vt:lpstr>
      <vt:lpstr>Elements of Information Security</vt:lpstr>
      <vt:lpstr>Technology  ‘What we use to improve what we do, </vt:lpstr>
      <vt:lpstr>Technology ‘What we use to improve what we do’ </vt:lpstr>
      <vt:lpstr>Slide 45</vt:lpstr>
      <vt:lpstr>A Structured Approach to Security Design</vt:lpstr>
      <vt:lpstr>Security Engineering Life Cycle</vt:lpstr>
      <vt:lpstr>Security Engineering Life Cycle</vt:lpstr>
      <vt:lpstr>Security Engineering Life Cycle</vt:lpstr>
      <vt:lpstr>Security Engineering Life Cycle</vt:lpstr>
      <vt:lpstr>e-Governance Security Assurance Framework (eSAFE)</vt:lpstr>
      <vt:lpstr>Baseline Control Selection </vt:lpstr>
      <vt:lpstr>Risk Assessment </vt:lpstr>
      <vt:lpstr>Refinement  &amp; implementation of controls  </vt:lpstr>
      <vt:lpstr>Monitoring Effectiveness  of Controls  </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Risk Categories</dc:title>
  <dc:creator/>
  <cp:lastModifiedBy>USER</cp:lastModifiedBy>
  <cp:revision>255</cp:revision>
  <dcterms:created xsi:type="dcterms:W3CDTF">2006-08-16T00:00:00Z</dcterms:created>
  <dcterms:modified xsi:type="dcterms:W3CDTF">2013-09-18T17:03:20Z</dcterms:modified>
</cp:coreProperties>
</file>